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51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34E4-B1F8-4B09-9129-0D9B776704F0}" type="datetimeFigureOut">
              <a:rPr lang="es-MX" smtClean="0"/>
              <a:pPr/>
              <a:t>03/06/2013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87B1-18F2-420E-8E39-1098343A6C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34E4-B1F8-4B09-9129-0D9B776704F0}" type="datetimeFigureOut">
              <a:rPr lang="es-MX" smtClean="0"/>
              <a:pPr/>
              <a:t>03/06/2013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87B1-18F2-420E-8E39-1098343A6C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34E4-B1F8-4B09-9129-0D9B776704F0}" type="datetimeFigureOut">
              <a:rPr lang="es-MX" smtClean="0"/>
              <a:pPr/>
              <a:t>03/06/2013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87B1-18F2-420E-8E39-1098343A6C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34E4-B1F8-4B09-9129-0D9B776704F0}" type="datetimeFigureOut">
              <a:rPr lang="es-MX" smtClean="0"/>
              <a:pPr/>
              <a:t>03/06/2013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87B1-18F2-420E-8E39-1098343A6C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34E4-B1F8-4B09-9129-0D9B776704F0}" type="datetimeFigureOut">
              <a:rPr lang="es-MX" smtClean="0"/>
              <a:pPr/>
              <a:t>03/06/2013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87B1-18F2-420E-8E39-1098343A6C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34E4-B1F8-4B09-9129-0D9B776704F0}" type="datetimeFigureOut">
              <a:rPr lang="es-MX" smtClean="0"/>
              <a:pPr/>
              <a:t>03/06/2013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87B1-18F2-420E-8E39-1098343A6C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34E4-B1F8-4B09-9129-0D9B776704F0}" type="datetimeFigureOut">
              <a:rPr lang="es-MX" smtClean="0"/>
              <a:pPr/>
              <a:t>03/06/2013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87B1-18F2-420E-8E39-1098343A6C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34E4-B1F8-4B09-9129-0D9B776704F0}" type="datetimeFigureOut">
              <a:rPr lang="es-MX" smtClean="0"/>
              <a:pPr/>
              <a:t>03/06/2013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87B1-18F2-420E-8E39-1098343A6C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34E4-B1F8-4B09-9129-0D9B776704F0}" type="datetimeFigureOut">
              <a:rPr lang="es-MX" smtClean="0"/>
              <a:pPr/>
              <a:t>03/06/2013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87B1-18F2-420E-8E39-1098343A6C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34E4-B1F8-4B09-9129-0D9B776704F0}" type="datetimeFigureOut">
              <a:rPr lang="es-MX" smtClean="0"/>
              <a:pPr/>
              <a:t>03/06/2013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87B1-18F2-420E-8E39-1098343A6C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34E4-B1F8-4B09-9129-0D9B776704F0}" type="datetimeFigureOut">
              <a:rPr lang="es-MX" smtClean="0"/>
              <a:pPr/>
              <a:t>03/06/2013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87B1-18F2-420E-8E39-1098343A6C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834E4-B1F8-4B09-9129-0D9B776704F0}" type="datetimeFigureOut">
              <a:rPr lang="es-MX" smtClean="0"/>
              <a:pPr/>
              <a:t>03/06/2013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87B1-18F2-420E-8E39-1098343A6C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57952" y="928670"/>
            <a:ext cx="8501122" cy="592933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85938" y="214313"/>
            <a:ext cx="60023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UNIVERSIDAD AUTÓNOMA DE ZACATECAS</a:t>
            </a:r>
          </a:p>
          <a:p>
            <a:pPr algn="ctr">
              <a:defRPr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INSTITUCIONAL</a:t>
            </a:r>
          </a:p>
        </p:txBody>
      </p:sp>
      <p:sp>
        <p:nvSpPr>
          <p:cNvPr id="6" name="5 Elipse"/>
          <p:cNvSpPr/>
          <p:nvPr/>
        </p:nvSpPr>
        <p:spPr>
          <a:xfrm>
            <a:off x="2715406" y="4071942"/>
            <a:ext cx="3643338" cy="2285992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MODELO</a:t>
            </a:r>
          </a:p>
          <a:p>
            <a:pPr algn="ctr">
              <a:defRPr/>
            </a:pP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DE PLANEACIÓN</a:t>
            </a:r>
          </a:p>
          <a:p>
            <a:pPr algn="ctr">
              <a:defRPr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ENFOQUE ESTRATÉGICO</a:t>
            </a:r>
          </a:p>
        </p:txBody>
      </p:sp>
      <p:sp>
        <p:nvSpPr>
          <p:cNvPr id="9" name="8 Elipse"/>
          <p:cNvSpPr/>
          <p:nvPr/>
        </p:nvSpPr>
        <p:spPr>
          <a:xfrm>
            <a:off x="928688" y="2643188"/>
            <a:ext cx="3644900" cy="235743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0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</a:rPr>
              <a:t>MODELO </a:t>
            </a:r>
            <a:r>
              <a:rPr lang="es-MX" sz="2000" b="1" dirty="0">
                <a:solidFill>
                  <a:schemeClr val="bg1"/>
                </a:solidFill>
              </a:rPr>
              <a:t>ACADÉMICO</a:t>
            </a:r>
          </a:p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</a:rPr>
              <a:t>INTERDISCIPLINARIO, FLEXIBLE, ABIERTO Y </a:t>
            </a:r>
          </a:p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</a:rPr>
              <a:t>PERTINENTE</a:t>
            </a:r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73900" y="6400800"/>
            <a:ext cx="1905000" cy="457200"/>
          </a:xfrm>
          <a:noFill/>
        </p:spPr>
        <p:txBody>
          <a:bodyPr/>
          <a:lstStyle/>
          <a:p>
            <a:r>
              <a:rPr lang="es-ES" smtClean="0"/>
              <a:t>5</a:t>
            </a:r>
          </a:p>
        </p:txBody>
      </p:sp>
      <p:sp>
        <p:nvSpPr>
          <p:cNvPr id="12" name="11 Elipse"/>
          <p:cNvSpPr/>
          <p:nvPr/>
        </p:nvSpPr>
        <p:spPr>
          <a:xfrm>
            <a:off x="2428875" y="1143000"/>
            <a:ext cx="4502150" cy="22860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es-MX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es-MX" dirty="0"/>
          </a:p>
          <a:p>
            <a:pPr algn="ctr">
              <a:defRPr/>
            </a:pPr>
            <a:endParaRPr lang="es-MX" dirty="0"/>
          </a:p>
          <a:p>
            <a:pPr algn="ctr">
              <a:defRPr/>
            </a:pPr>
            <a:endParaRPr lang="es-MX" dirty="0"/>
          </a:p>
        </p:txBody>
      </p:sp>
      <p:sp>
        <p:nvSpPr>
          <p:cNvPr id="13" name="12 Elipse"/>
          <p:cNvSpPr/>
          <p:nvPr/>
        </p:nvSpPr>
        <p:spPr>
          <a:xfrm>
            <a:off x="4215604" y="2714620"/>
            <a:ext cx="3643338" cy="2357454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MX" sz="2400" b="1" dirty="0">
                <a:solidFill>
                  <a:schemeClr val="bg1"/>
                </a:solidFill>
              </a:rPr>
              <a:t>MODELO EDUCATIVO</a:t>
            </a:r>
          </a:p>
          <a:p>
            <a:pPr algn="ctr">
              <a:defRPr/>
            </a:pPr>
            <a:r>
              <a:rPr lang="es-MX" sz="2000" b="1" dirty="0">
                <a:solidFill>
                  <a:schemeClr val="bg1"/>
                </a:solidFill>
              </a:rPr>
              <a:t>CENTRADO EN EL ESTUDIANTE Y EL APRENDIZAJE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311346" y="1357298"/>
            <a:ext cx="47233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accent1">
                    <a:lumMod val="50000"/>
                  </a:schemeClr>
                </a:solidFill>
              </a:rPr>
              <a:t>MODELO DE ORGANIZACIÓN</a:t>
            </a:r>
          </a:p>
          <a:p>
            <a:pPr algn="ctr">
              <a:defRPr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EN ÁREAS, UNIDADES  Y     </a:t>
            </a:r>
          </a:p>
          <a:p>
            <a:pPr algn="ctr">
              <a:defRPr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   PROGRAMAS ACADÉMICOS</a:t>
            </a:r>
          </a:p>
          <a:p>
            <a:pPr algn="ctr">
              <a:defRPr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      SERVICIOS  </a:t>
            </a:r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INTEGRALE BASADO </a:t>
            </a: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EN </a:t>
            </a:r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SISTEMA</a:t>
            </a:r>
          </a:p>
          <a:p>
            <a:pPr algn="ctr">
              <a:defRPr/>
            </a:pPr>
            <a:r>
              <a:rPr lang="es-MX" sz="1600" b="1" dirty="0" smtClean="0">
                <a:solidFill>
                  <a:schemeClr val="accent1">
                    <a:lumMod val="50000"/>
                  </a:schemeClr>
                </a:solidFill>
              </a:rPr>
              <a:t>     DEPARTAMENTAL</a:t>
            </a:r>
            <a:endParaRPr lang="es-MX" sz="1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AA8F4B1-D38B-4126-9BEF-99B02507C991}" type="slidenum">
              <a:rPr lang="es-MX" smtClean="0"/>
              <a:pPr/>
              <a:t>10</a:t>
            </a:fld>
            <a:endParaRPr lang="es-MX"/>
          </a:p>
        </p:txBody>
      </p:sp>
      <p:sp>
        <p:nvSpPr>
          <p:cNvPr id="3" name="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8F4B1-D38B-4126-9BEF-99B02507C99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8F4B1-D38B-4126-9BEF-99B02507C99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Raquel\Pictures\ARQUITECTURA_files\13495-6.jpg"/>
          <p:cNvPicPr>
            <a:picLocks noChangeAspect="1" noChangeArrowheads="1"/>
          </p:cNvPicPr>
          <p:nvPr/>
        </p:nvPicPr>
        <p:blipFill>
          <a:blip r:embed="rId2" cstate="print">
            <a:lum bright="66000" contrast="-8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8501090" y="214290"/>
            <a:ext cx="42862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8715404" y="428604"/>
            <a:ext cx="142876" cy="152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8715404" y="285728"/>
            <a:ext cx="142876" cy="1428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8572528" y="357166"/>
            <a:ext cx="214314" cy="22383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8572528" y="285728"/>
            <a:ext cx="142876" cy="1428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8643966" y="35716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Brush Script MT" pitchFamily="66" charset="0"/>
              </a:rPr>
              <a:t>C</a:t>
            </a:r>
            <a:endParaRPr lang="es-MX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429652" y="142852"/>
            <a:ext cx="31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  <a:latin typeface="Brush Script MT" pitchFamily="66" charset="0"/>
              </a:rPr>
              <a:t>P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501090" y="214290"/>
            <a:ext cx="296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Brush Script MT" pitchFamily="66" charset="0"/>
              </a:rPr>
              <a:t>I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8572528" y="28572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Brush Script MT" pitchFamily="66" charset="0"/>
              </a:rPr>
              <a:t>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57158" y="714356"/>
            <a:ext cx="8429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 </a:t>
            </a:r>
            <a:endParaRPr lang="es-MX" sz="1200" dirty="0" smtClean="0"/>
          </a:p>
          <a:p>
            <a:pPr algn="just"/>
            <a:r>
              <a:rPr lang="es-ES" sz="1200" dirty="0" smtClean="0"/>
              <a:t> </a:t>
            </a:r>
            <a:endParaRPr lang="es-MX" sz="1200" dirty="0" smtClean="0"/>
          </a:p>
          <a:p>
            <a:pPr algn="just"/>
            <a:r>
              <a:rPr lang="es-ES" sz="1200" dirty="0" smtClean="0"/>
              <a:t> </a:t>
            </a:r>
            <a:endParaRPr lang="es-MX" sz="1200" dirty="0" smtClean="0"/>
          </a:p>
          <a:p>
            <a:pPr algn="just"/>
            <a:endParaRPr lang="es-MX" sz="1200" dirty="0" smtClean="0"/>
          </a:p>
          <a:p>
            <a:endParaRPr lang="es-MX" sz="12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85720" y="857232"/>
            <a:ext cx="857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         </a:t>
            </a:r>
            <a:endParaRPr lang="es-MX" sz="1200" dirty="0"/>
          </a:p>
        </p:txBody>
      </p:sp>
      <p:pic>
        <p:nvPicPr>
          <p:cNvPr id="20" name="Picture 2" descr="C:\Users\Raquel\Pictures\ARQUITECTURA_files\13495-6.jpg"/>
          <p:cNvPicPr>
            <a:picLocks noChangeAspect="1" noChangeArrowheads="1"/>
          </p:cNvPicPr>
          <p:nvPr/>
        </p:nvPicPr>
        <p:blipFill>
          <a:blip r:embed="rId2" cstate="print">
            <a:lum bright="66000" contrast="-86000"/>
          </a:blip>
          <a:srcRect/>
          <a:stretch>
            <a:fillRect/>
          </a:stretch>
        </p:blipFill>
        <p:spPr bwMode="auto">
          <a:xfrm>
            <a:off x="8429652" y="0"/>
            <a:ext cx="71434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17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47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643042" y="0"/>
            <a:ext cx="571874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b="1" dirty="0" smtClean="0"/>
              <a:t>FORMATO  PARA LA PLANEACIÓN DIDÁCTICA DE LAS </a:t>
            </a:r>
            <a:r>
              <a:rPr lang="es-MX" sz="1600" dirty="0" err="1" smtClean="0">
                <a:latin typeface="Arial Black" pitchFamily="34" charset="0"/>
              </a:rPr>
              <a:t>UDIs</a:t>
            </a:r>
            <a:endParaRPr lang="es-MX" sz="1600" dirty="0">
              <a:latin typeface="Arial Black" pitchFamily="34" charset="0"/>
            </a:endParaRPr>
          </a:p>
        </p:txBody>
      </p:sp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0" y="314191"/>
          <a:ext cx="9144002" cy="63807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7508"/>
                <a:gridCol w="1431352"/>
                <a:gridCol w="4357718"/>
                <a:gridCol w="1165235"/>
                <a:gridCol w="1192189"/>
              </a:tblGrid>
              <a:tr h="699992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PLANEACIÓN DIDÁCTICA</a:t>
                      </a:r>
                    </a:p>
                    <a:p>
                      <a:pPr lvl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NÚMERO DE SESIÓN __________ FECHA____________________________</a:t>
                      </a:r>
                    </a:p>
                    <a:p>
                      <a:pPr lvl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OBJETIVO DEL BLOQUE O UNIDAD TEMÁTICA:  </a:t>
                      </a:r>
                      <a:endParaRPr lang="es-MX" sz="140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s-MX" sz="1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3749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CONTENIDO TEMÁTICO</a:t>
                      </a:r>
                      <a:endParaRPr lang="es-MX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COMPETENCIAS</a:t>
                      </a:r>
                      <a:endParaRPr lang="es-MX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ACTIVIDADES</a:t>
                      </a:r>
                    </a:p>
                    <a:p>
                      <a:pPr algn="ctr"/>
                      <a:endParaRPr lang="es-MX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TIEMPO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RECURSOS</a:t>
                      </a:r>
                      <a:endParaRPr lang="es-MX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048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MX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MX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buNone/>
                      </a:pPr>
                      <a:endParaRPr lang="es-MX" sz="1200" b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7203">
                <a:tc grid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MX" sz="1400" b="1" dirty="0" smtClean="0"/>
                        <a:t>Exponer si la UDI comprende contenidos temáticos relativos</a:t>
                      </a:r>
                      <a:r>
                        <a:rPr lang="es-MX" sz="1400" b="1" baseline="0" dirty="0" smtClean="0"/>
                        <a:t> a un eje transversal y la metodología de trabajo para su cumplimiento.</a:t>
                      </a:r>
                      <a:endParaRPr lang="es-MX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s-MX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indent="-228600" algn="just">
                        <a:buNone/>
                      </a:pPr>
                      <a:endParaRPr lang="es-MX" sz="1200" b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i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0" y="1"/>
          <a:ext cx="9144000" cy="63557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6320"/>
                <a:gridCol w="1535416"/>
                <a:gridCol w="4514865"/>
                <a:gridCol w="793623"/>
                <a:gridCol w="1263776"/>
              </a:tblGrid>
              <a:tr h="101456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PLANEACIÓN DIDÁCTICA</a:t>
                      </a: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NÚMERO DE SESIÓN:  </a:t>
                      </a:r>
                      <a:r>
                        <a:rPr kumimoji="0" lang="es-E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      </a:t>
                      </a: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FECHA: </a:t>
                      </a:r>
                      <a:r>
                        <a:rPr kumimoji="0" lang="es-E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 de julio 2013 </a:t>
                      </a: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BLOQUE O UNIDAD TEMÁTICA: 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Nuestro concepto sobre el </a:t>
                      </a: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apren-dizaje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 se refleja en el papel que desempe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ea typeface="Calibri" pitchFamily="34" charset="0"/>
                          <a:cs typeface="Times New Roman" pitchFamily="18" charset="0"/>
                        </a:rPr>
                        <a:t>ñ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amos</a:t>
                      </a:r>
                      <a:r>
                        <a:rPr lang="es-MX" sz="1400" b="1" dirty="0" smtClean="0">
                          <a:solidFill>
                            <a:schemeClr val="tx1"/>
                          </a:solidFill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Calibri" pitchFamily="34" charset="0"/>
                          <a:cs typeface="Times New Roman" pitchFamily="18" charset="0"/>
                        </a:rPr>
                        <a:t>como estudiantes.  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Times New Roman" pitchFamily="18" charset="0"/>
                          <a:cs typeface="Times New Roman" pitchFamily="18" charset="0"/>
                        </a:rPr>
                        <a:t>¿Es posible mejorar la forma en que aprendemos?  </a:t>
                      </a:r>
                      <a:endParaRPr kumimoji="0" lang="es-ES" sz="1400" b="1" i="0" u="sng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OBJETIVO DEL BLOQUE O UNIDAD TEMÁTICA:  </a:t>
                      </a: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Los estudiantes tomarán</a:t>
                      </a:r>
                      <a:r>
                        <a:rPr lang="es-MX" sz="1200" b="0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 conciencia acerca de los procesos cognitivos que permiten el aprendizaje y</a:t>
                      </a:r>
                      <a:r>
                        <a:rPr lang="es-MX" sz="1200" b="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la </a:t>
                      </a:r>
                      <a:r>
                        <a:rPr lang="es-MX" sz="1200" b="0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solución</a:t>
                      </a:r>
                      <a:r>
                        <a:rPr lang="es-MX" sz="1200" b="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de</a:t>
                      </a:r>
                      <a:r>
                        <a:rPr lang="es-MX" sz="1200" b="0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 problemas, así como los procesos que intervienen en el aprendizaje.</a:t>
                      </a:r>
                      <a:endParaRPr lang="es-MX" sz="1400" u="non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29702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CONTENIDO TEMÁTICO</a:t>
                      </a:r>
                      <a:endParaRPr lang="es-MX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COMPETENCIAS</a:t>
                      </a:r>
                      <a:endParaRPr lang="es-MX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ACTIVIDADES</a:t>
                      </a:r>
                      <a:endParaRPr lang="es-MX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Tiempo</a:t>
                      </a:r>
                      <a:endParaRPr lang="es-MX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RECURSOS</a:t>
                      </a:r>
                      <a:endParaRPr lang="es-MX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70812">
                <a:tc>
                  <a:txBody>
                    <a:bodyPr/>
                    <a:lstStyle/>
                    <a:p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Encuadre general del programa.</a:t>
                      </a:r>
                    </a:p>
                    <a:p>
                      <a:endParaRPr lang="es-ES_tradnl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Presentación del grupo.  </a:t>
                      </a:r>
                      <a:endParaRPr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Evaluación del perfil de aprendizaje</a:t>
                      </a:r>
                    </a:p>
                    <a:p>
                      <a:endParaRPr lang="es-ES_tradnl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Motivaciones o aspiraciones para estudiar.</a:t>
                      </a:r>
                    </a:p>
                    <a:p>
                      <a:endParaRPr lang="es-ES_tradnl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Dinámica grupal</a:t>
                      </a:r>
                    </a:p>
                    <a:p>
                      <a:endParaRPr lang="es-ES_tradnl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técnica del P</a:t>
                      </a:r>
                      <a:r>
                        <a:rPr lang="es-ES_tradnl" sz="1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ortafolios</a:t>
                      </a:r>
                      <a:r>
                        <a:rPr lang="es-ES_tradnl" sz="11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del</a:t>
                      </a:r>
                    </a:p>
                    <a:p>
                      <a:r>
                        <a:rPr lang="es-ES_tradnl" sz="11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Estudiante</a:t>
                      </a:r>
                      <a:r>
                        <a:rPr lang="es-ES_tradnl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COMPETENCIA: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Metacognición</a:t>
                      </a:r>
                      <a:endParaRPr lang="es-ES_tradnl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200" b="1" dirty="0" smtClean="0">
                        <a:latin typeface="Arial Narrow" pitchFamily="34" charset="0"/>
                      </a:endParaRPr>
                    </a:p>
                    <a:p>
                      <a:endParaRPr lang="es-ES" sz="1200" b="1" dirty="0" smtClean="0">
                        <a:latin typeface="Arial Narrow" pitchFamily="34" charset="0"/>
                      </a:endParaRPr>
                    </a:p>
                    <a:p>
                      <a:r>
                        <a:rPr lang="es-ES" sz="1200" b="1" dirty="0" smtClean="0">
                          <a:latin typeface="Arial Narrow" pitchFamily="34" charset="0"/>
                        </a:rPr>
                        <a:t>SUBCOMPETENCIA:</a:t>
                      </a:r>
                    </a:p>
                    <a:p>
                      <a:r>
                        <a:rPr lang="es-ES" sz="1200" b="1" dirty="0" smtClean="0">
                          <a:latin typeface="Arial Narrow" pitchFamily="34" charset="0"/>
                        </a:rPr>
                        <a:t>Explicar los procesos </a:t>
                      </a:r>
                    </a:p>
                    <a:p>
                      <a:r>
                        <a:rPr lang="es-ES" sz="1200" b="1" dirty="0" smtClean="0">
                          <a:latin typeface="Arial Narrow" pitchFamily="34" charset="0"/>
                        </a:rPr>
                        <a:t>relacionados con el </a:t>
                      </a:r>
                    </a:p>
                    <a:p>
                      <a:r>
                        <a:rPr lang="es-ES" sz="1200" b="1" dirty="0" smtClean="0">
                          <a:latin typeface="Arial Narrow" pitchFamily="34" charset="0"/>
                        </a:rPr>
                        <a:t>aprendizaje</a:t>
                      </a:r>
                      <a:endParaRPr lang="es-MX" sz="1200" b="1" dirty="0" smtClean="0">
                        <a:latin typeface="Arial Narrow" pitchFamily="34" charset="0"/>
                      </a:endParaRPr>
                    </a:p>
                    <a:p>
                      <a:endParaRPr lang="es-MX" sz="1200" dirty="0" smtClean="0"/>
                    </a:p>
                    <a:p>
                      <a:endParaRPr lang="es-MX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buAutoNum type="arabicPeriod"/>
                      </a:pPr>
                      <a:r>
                        <a:rPr lang="es-ES_tradnl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Exponer </a:t>
                      </a:r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 objetivos del curso-taller.  Establecer las reglas y</a:t>
                      </a:r>
                    </a:p>
                    <a:p>
                      <a:pPr marL="228600" indent="-228600" algn="just">
                        <a:buNone/>
                      </a:pPr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responsabilidades de participación.</a:t>
                      </a:r>
                      <a:r>
                        <a:rPr lang="es-MX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Plantear la importancia de la </a:t>
                      </a:r>
                    </a:p>
                    <a:p>
                      <a:pPr marL="228600" indent="-228600" algn="just">
                        <a:buNone/>
                      </a:pPr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libreta de apuntes y</a:t>
                      </a:r>
                      <a:r>
                        <a:rPr lang="es-ES_tradnl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glosario durante el transcurso del</a:t>
                      </a:r>
                    </a:p>
                    <a:p>
                      <a:pPr marL="228600" indent="-228600" algn="just">
                        <a:buNone/>
                      </a:pPr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programa.</a:t>
                      </a:r>
                    </a:p>
                    <a:p>
                      <a:pPr marL="228600" indent="-228600" algn="just">
                        <a:buNone/>
                      </a:pPr>
                      <a:endParaRPr lang="es-MX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ES_tradnl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 </a:t>
                      </a:r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establece la importancia de portar gafete con el nombre del alumno en todas las sesiones.</a:t>
                      </a:r>
                      <a:r>
                        <a:rPr lang="es-ES_tradnl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Definir la organización de los tutores en un sentido rotativo en</a:t>
                      </a:r>
                      <a:r>
                        <a:rPr lang="es-ES_tradnl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cada</a:t>
                      </a:r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equipo, integrar la lista de tutorías para cada sesión y entregar</a:t>
                      </a:r>
                      <a:r>
                        <a:rPr lang="es-ES_tradnl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F</a:t>
                      </a:r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icha de Evaluación de los tutores.</a:t>
                      </a:r>
                    </a:p>
                    <a:p>
                      <a:pPr algn="just"/>
                      <a:endParaRPr lang="es-ES_tradnl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/>
                        <a:t>3.</a:t>
                      </a:r>
                      <a:r>
                        <a:rPr lang="es-MX" sz="1100" b="1" baseline="0" dirty="0" smtClean="0"/>
                        <a:t> </a:t>
                      </a:r>
                      <a:r>
                        <a:rPr lang="es-MX" sz="1100" b="1" dirty="0" smtClean="0"/>
                        <a:t>En</a:t>
                      </a:r>
                      <a:r>
                        <a:rPr lang="es-MX" sz="1100" b="1" baseline="0" dirty="0" smtClean="0"/>
                        <a:t> forma individual los estudiantes contestarán el instrumento de diagnóstico sobre la </a:t>
                      </a:r>
                      <a:r>
                        <a:rPr lang="es-MX" sz="1100" b="1" baseline="0" dirty="0" err="1" smtClean="0"/>
                        <a:t>metacognición</a:t>
                      </a:r>
                      <a:r>
                        <a:rPr lang="es-MX" sz="1100" b="1" baseline="0" dirty="0" smtClean="0"/>
                        <a:t> y el relacionado con la administración del tiempo.</a:t>
                      </a:r>
                      <a:r>
                        <a:rPr lang="es-ES_tradn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MX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s-MX" sz="1100" b="1" dirty="0" smtClean="0"/>
                    </a:p>
                    <a:p>
                      <a:pPr marL="228600" indent="-228600" algn="just">
                        <a:buAutoNum type="arabicPeriod" startAt="4"/>
                      </a:pPr>
                      <a:r>
                        <a:rPr lang="es-MX" sz="1100" b="1" dirty="0" smtClean="0"/>
                        <a:t>Cada alumno/a escribirá en la libreta qué ideas,</a:t>
                      </a:r>
                      <a:r>
                        <a:rPr lang="es-MX" sz="1100" b="1" baseline="0" dirty="0" smtClean="0"/>
                        <a:t> </a:t>
                      </a:r>
                      <a:r>
                        <a:rPr lang="es-MX" sz="1100" b="1" dirty="0" err="1" smtClean="0"/>
                        <a:t>sentimien</a:t>
                      </a:r>
                      <a:r>
                        <a:rPr lang="es-MX" sz="1100" b="1" dirty="0" smtClean="0"/>
                        <a:t>-</a:t>
                      </a:r>
                    </a:p>
                    <a:p>
                      <a:pPr marL="228600" indent="-228600" algn="just">
                        <a:buNone/>
                      </a:pPr>
                      <a:r>
                        <a:rPr lang="es-MX" sz="1100" b="1" dirty="0" smtClean="0"/>
                        <a:t>tos, intereses  o</a:t>
                      </a:r>
                      <a:r>
                        <a:rPr lang="es-MX" sz="1100" b="1" baseline="0" dirty="0" smtClean="0"/>
                        <a:t> </a:t>
                      </a:r>
                      <a:r>
                        <a:rPr lang="es-MX" sz="1100" b="1" dirty="0" smtClean="0"/>
                        <a:t>planes</a:t>
                      </a:r>
                      <a:r>
                        <a:rPr lang="es-MX" sz="1100" b="1" baseline="0" dirty="0" smtClean="0"/>
                        <a:t> representa para sí mismo/a el hecho de</a:t>
                      </a:r>
                    </a:p>
                    <a:p>
                      <a:pPr marL="228600" indent="-228600" algn="just">
                        <a:buNone/>
                      </a:pPr>
                      <a:r>
                        <a:rPr lang="es-MX" sz="1100" b="1" baseline="0" dirty="0" smtClean="0"/>
                        <a:t>estudiar, de asistir a la escuela. También llenará la tabla de </a:t>
                      </a:r>
                      <a:r>
                        <a:rPr lang="es-MX" sz="1100" b="1" baseline="0" dirty="0" err="1" smtClean="0"/>
                        <a:t>aspi</a:t>
                      </a:r>
                      <a:r>
                        <a:rPr lang="es-MX" sz="1100" b="1" baseline="0" dirty="0" smtClean="0"/>
                        <a:t>-</a:t>
                      </a:r>
                    </a:p>
                    <a:p>
                      <a:pPr marL="228600" indent="-228600" algn="just">
                        <a:buNone/>
                      </a:pPr>
                      <a:r>
                        <a:rPr lang="es-MX" sz="1100" b="1" baseline="0" dirty="0" smtClean="0"/>
                        <a:t>raciones acerca de lo que significa estudiar y asistir a la escuela.</a:t>
                      </a:r>
                    </a:p>
                    <a:p>
                      <a:pPr marL="228600" indent="-228600" algn="just">
                        <a:buAutoNum type="arabicPeriod" startAt="4"/>
                      </a:pPr>
                      <a:endParaRPr lang="es-MX" sz="1100" b="1" baseline="0" dirty="0" smtClean="0"/>
                    </a:p>
                    <a:p>
                      <a:pPr marL="228600" indent="-228600" algn="just">
                        <a:buNone/>
                      </a:pPr>
                      <a:r>
                        <a:rPr lang="es-MX" sz="1100" b="1" baseline="0" dirty="0" smtClean="0"/>
                        <a:t>5. El/a  coordinador/a dará instrucciones al grupo para </a:t>
                      </a:r>
                      <a:r>
                        <a:rPr lang="es-MX" sz="1100" b="1" baseline="0" dirty="0" err="1" smtClean="0"/>
                        <a:t>desarro</a:t>
                      </a:r>
                      <a:r>
                        <a:rPr lang="es-MX" sz="1100" b="1" baseline="0" dirty="0" smtClean="0"/>
                        <a:t>-</a:t>
                      </a:r>
                    </a:p>
                    <a:p>
                      <a:pPr marL="228600" indent="-228600" algn="just">
                        <a:buNone/>
                      </a:pPr>
                      <a:r>
                        <a:rPr lang="es-MX" sz="1100" b="1" baseline="0" dirty="0" smtClean="0"/>
                        <a:t>llar la dinámica llamada  “¿Quién eres en el grupo?”</a:t>
                      </a:r>
                    </a:p>
                    <a:p>
                      <a:pPr marL="228600" indent="-228600" algn="just">
                        <a:buNone/>
                      </a:pPr>
                      <a:endParaRPr lang="es-MX" sz="1100" b="1" baseline="0" dirty="0" smtClean="0"/>
                    </a:p>
                    <a:p>
                      <a:pPr marL="228600" indent="-228600" algn="just">
                        <a:buNone/>
                      </a:pPr>
                      <a:r>
                        <a:rPr lang="es-MX" sz="1100" b="1" baseline="0" dirty="0" smtClean="0"/>
                        <a:t>6. El/a maestro/a explicará la metodología del </a:t>
                      </a:r>
                      <a:r>
                        <a:rPr lang="es-MX" sz="1100" b="1" baseline="0" dirty="0" smtClean="0">
                          <a:effectLst/>
                        </a:rPr>
                        <a:t>Portafolios del</a:t>
                      </a:r>
                    </a:p>
                    <a:p>
                      <a:pPr marL="228600" indent="-228600" algn="just">
                        <a:buNone/>
                      </a:pPr>
                      <a:r>
                        <a:rPr lang="es-MX" sz="1100" b="1" baseline="0" dirty="0" smtClean="0">
                          <a:effectLst/>
                        </a:rPr>
                        <a:t>Estudiante</a:t>
                      </a:r>
                      <a:r>
                        <a:rPr lang="es-MX" sz="1100" b="1" baseline="0" dirty="0" smtClean="0"/>
                        <a:t>. Entregará el formato para la </a:t>
                      </a:r>
                      <a:r>
                        <a:rPr lang="es-MX" sz="1100" b="1" i="1" baseline="0" dirty="0" smtClean="0">
                          <a:effectLst/>
                        </a:rPr>
                        <a:t>Carta Compromiso </a:t>
                      </a:r>
                      <a:r>
                        <a:rPr lang="es-MX" sz="1100" b="1" baseline="0" dirty="0" smtClean="0"/>
                        <a:t>que</a:t>
                      </a:r>
                    </a:p>
                    <a:p>
                      <a:pPr marL="228600" indent="-228600" algn="just">
                        <a:buNone/>
                      </a:pPr>
                      <a:r>
                        <a:rPr lang="es-MX" sz="1100" b="1" baseline="0" dirty="0" smtClean="0"/>
                        <a:t>solicitará redactada y firmada para la siguiente sesión de trabajo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baseline="0" dirty="0" smtClean="0"/>
                        <a:t>15 Min.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baseline="0" dirty="0" smtClean="0"/>
                        <a:t>15 Min.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baseline="0" dirty="0" smtClean="0"/>
                        <a:t>30 Min.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baseline="0" dirty="0" smtClean="0"/>
                        <a:t>20 Min.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baseline="0" dirty="0" smtClean="0"/>
                        <a:t>50 Min.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baseline="0" dirty="0" smtClean="0"/>
                        <a:t>50 Min.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baseline="0" dirty="0" smtClean="0"/>
                        <a:t>Total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baseline="0" dirty="0" smtClean="0"/>
                        <a:t>3 Horas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/>
                        <a:t>1.Libreta de apuntes</a:t>
                      </a:r>
                      <a:r>
                        <a:rPr lang="es-MX" sz="1100" b="1" baseline="0" dirty="0" smtClean="0"/>
                        <a:t> y l</a:t>
                      </a:r>
                      <a:r>
                        <a:rPr lang="es-MX" sz="1100" b="1" dirty="0" smtClean="0"/>
                        <a:t>ápiz.</a:t>
                      </a:r>
                      <a:r>
                        <a:rPr lang="es-MX" sz="1100" b="1" baseline="0" dirty="0" smtClean="0"/>
                        <a:t> </a:t>
                      </a:r>
                    </a:p>
                    <a:p>
                      <a:r>
                        <a:rPr lang="es-MX" sz="1100" b="1" baseline="0" dirty="0" smtClean="0"/>
                        <a:t>2. Formato para  glosario. En anexos.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/>
                        <a:t>3. Formatos para evaluación del</a:t>
                      </a:r>
                      <a:r>
                        <a:rPr lang="es-MX" sz="1100" b="1" baseline="0" dirty="0" smtClean="0"/>
                        <a:t> trabajo en </a:t>
                      </a:r>
                      <a:r>
                        <a:rPr lang="es-MX" sz="1100" b="1" baseline="0" dirty="0" err="1" smtClean="0"/>
                        <a:t>equi-po</a:t>
                      </a:r>
                      <a:r>
                        <a:rPr lang="es-MX" sz="1100" b="1" baseline="0" dirty="0" smtClean="0"/>
                        <a:t>.  En anexos.</a:t>
                      </a:r>
                      <a:endParaRPr lang="es-MX" sz="11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/>
                        <a:t>4. Cuestionario para </a:t>
                      </a:r>
                      <a:r>
                        <a:rPr lang="es-MX" sz="1100" b="1" dirty="0" err="1" smtClean="0"/>
                        <a:t>autodiag</a:t>
                      </a:r>
                      <a:r>
                        <a:rPr lang="es-MX" sz="1100" b="1" dirty="0" smtClean="0"/>
                        <a:t>-nóstico</a:t>
                      </a:r>
                      <a:r>
                        <a:rPr lang="es-MX" sz="1100" b="0" i="1" dirty="0" smtClean="0"/>
                        <a:t>.</a:t>
                      </a:r>
                      <a:r>
                        <a:rPr lang="es-MX" sz="1100" b="0" i="1" baseline="0" dirty="0" smtClean="0"/>
                        <a:t> </a:t>
                      </a:r>
                      <a:r>
                        <a:rPr lang="es-MX" sz="1100" b="1" i="0" dirty="0" err="1" smtClean="0"/>
                        <a:t>Evalua-ción</a:t>
                      </a:r>
                      <a:r>
                        <a:rPr lang="es-MX" sz="1100" b="1" i="0" dirty="0" smtClean="0"/>
                        <a:t> de la meta-cognición. E</a:t>
                      </a:r>
                      <a:r>
                        <a:rPr lang="es-MX" sz="1100" b="1" i="0" baseline="0" dirty="0" smtClean="0"/>
                        <a:t>n anexos.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baseline="0" dirty="0" smtClean="0"/>
                        <a:t>5. Tabla  de </a:t>
                      </a:r>
                      <a:r>
                        <a:rPr lang="es-MX" sz="1100" b="1" i="0" baseline="0" dirty="0" err="1" smtClean="0"/>
                        <a:t>aspi</a:t>
                      </a:r>
                      <a:r>
                        <a:rPr lang="es-MX" sz="1100" b="1" i="0" baseline="0" dirty="0" smtClean="0"/>
                        <a:t>-raciones  ¿por qué estudio?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baseline="0" dirty="0" smtClean="0"/>
                        <a:t>6. Diapositivas sobre el </a:t>
                      </a:r>
                      <a:r>
                        <a:rPr lang="es-MX" sz="1100" b="1" i="0" baseline="0" dirty="0" err="1" smtClean="0"/>
                        <a:t>Portafo-lios</a:t>
                      </a:r>
                      <a:r>
                        <a:rPr lang="es-MX" sz="1100" b="1" i="0" baseline="0" dirty="0" smtClean="0"/>
                        <a:t> del Estudian-te. Lista de entradas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baseline="0" dirty="0" smtClean="0"/>
                        <a:t>7. Formato para Carta </a:t>
                      </a:r>
                      <a:r>
                        <a:rPr lang="es-MX" sz="1100" b="1" i="0" baseline="0" dirty="0" err="1" smtClean="0"/>
                        <a:t>Compromi</a:t>
                      </a:r>
                      <a:r>
                        <a:rPr lang="es-MX" sz="1100" b="1" i="0" baseline="0" dirty="0" smtClean="0"/>
                        <a:t>-so. En anexos.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" name="4 Conector recto"/>
          <p:cNvCxnSpPr/>
          <p:nvPr/>
        </p:nvCxnSpPr>
        <p:spPr>
          <a:xfrm>
            <a:off x="7072330" y="5500702"/>
            <a:ext cx="7143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-3500494" y="2285992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</a:t>
            </a:r>
            <a:endParaRPr lang="es-MX" sz="1200" u="none" dirty="0" smtClean="0"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0" y="214313"/>
          <a:ext cx="9144000" cy="66690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14678"/>
                <a:gridCol w="5929322"/>
              </a:tblGrid>
              <a:tr h="285752"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 u="non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DOMINIOS COGNOSCITIVOS PARA LAS ESTRATEGIAS DE APRENDIZAJE               </a:t>
                      </a:r>
                    </a:p>
                    <a:p>
                      <a:pPr algn="ctr"/>
                      <a:r>
                        <a:rPr lang="es-ES" sz="1200" u="non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(GRUPO DE HABILIDADES Y PROCEDIMIENTOS CUANDO HAY DOMINIO COGNOSCITIVO)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HABILIDADES COGNOSCITIVAS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u="none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   PROCEDIMIENTOS 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  <a:tr h="469945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LA OBSERVACIÓN DE FENÓMENOS  </a:t>
                      </a:r>
                    </a:p>
                    <a:p>
                      <a:endParaRPr lang="es-MX" sz="1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u="none" dirty="0" smtClean="0">
                          <a:latin typeface="Arial Black" pitchFamily="34" charset="0"/>
                        </a:rPr>
                        <a:t>REGISTROS DE DATOS, AUTOINFORMES, ENTREVISTAS, CUESTIONARIOS.                                                                   </a:t>
                      </a:r>
                      <a:endParaRPr lang="es-MX" sz="12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  <a:tr h="469945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LA COMPARACIÓN Y ANÁLISIS DE DATOS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>
                          <a:latin typeface="Arial Black" pitchFamily="34" charset="0"/>
                        </a:rPr>
                        <a:t>EL EMPAREJAMIENTO, TABLAS COMPARATIVAS, TOMA DE APUNTES SUBRAYADO, PRELECTURA, CONSULTA DE  DOCUMENTACIÓN , ELABORACIÓN DE FICHAS DE TRABAJO.                                                                                                                 </a:t>
                      </a:r>
                      <a:endParaRPr lang="es-MX" sz="12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  <a:tr h="657923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LA</a:t>
                      </a:r>
                      <a:r>
                        <a:rPr lang="es-MX" sz="1200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ORDENACIÓN DE  HECHOS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u="none" dirty="0" smtClean="0">
                          <a:latin typeface="Arial Black" pitchFamily="34" charset="0"/>
                        </a:rPr>
                        <a:t>ELABORACIÓN DE ÍNDICES ALFABÉTICOS O NUMÉRICOS, INVENTA- RIOS, COLECCIONES Y CATÁLOGOS, DISTRIBUCIÓN, DE HORARIOS  ORDENACIÓN TOPOGRÁFICA.                                                                        </a:t>
                      </a:r>
                      <a:endParaRPr lang="es-MX" sz="1200" u="none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  <a:tr h="232316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LA CLASIFICACIÓN Y SÍNTESIS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u="none" dirty="0" smtClean="0">
                          <a:latin typeface="Arial Black" pitchFamily="34" charset="0"/>
                        </a:rPr>
                        <a:t>GLOSARIOS, RESÚMENES, ESQUEMAS Y CUADROS SINÓPTICOS.</a:t>
                      </a:r>
                      <a:endParaRPr lang="es-MX" sz="1200" u="none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  <a:tr h="657923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LA REPRESENTACIÓN</a:t>
                      </a:r>
                    </a:p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DE FENÓMENOS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u="none" dirty="0" smtClean="0">
                          <a:latin typeface="Arial Black" pitchFamily="34" charset="0"/>
                        </a:rPr>
                        <a:t>DIAGRAMAS, MAPAS CONCEPTUALES, PLANOS, MAQUETAS, DIBU- JOS, HISTORIETAS, PERIÓDICOS MURALES, USO DEL GESTO Y MÍMICA,</a:t>
                      </a:r>
                      <a:r>
                        <a:rPr lang="es-ES" sz="1200" u="none" baseline="0" dirty="0" smtClean="0">
                          <a:latin typeface="Arial Black" pitchFamily="34" charset="0"/>
                        </a:rPr>
                        <a:t> MAPAS MENTALES.</a:t>
                      </a:r>
                      <a:endParaRPr lang="es-MX" sz="1200" u="none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  <a:tr h="469945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LA RETENCIÓN DE LA INFORMA-</a:t>
                      </a:r>
                    </a:p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CIÓN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u="none" dirty="0" smtClean="0">
                          <a:latin typeface="Arial Black" pitchFamily="34" charset="0"/>
                        </a:rPr>
                        <a:t>REPETICIÓN, ASOCIACIÓN DE PALABRAS O DE PALABRAS E IMÁGENES,</a:t>
                      </a:r>
                      <a:r>
                        <a:rPr lang="es-ES" sz="1200" u="none" baseline="0" dirty="0" smtClean="0">
                          <a:latin typeface="Arial Black" pitchFamily="34" charset="0"/>
                        </a:rPr>
                        <a:t> ELABORACIÓN DE FICHERO, REORGANIZACIÓN DE APUNTES, ELABORACIÓN DE CUESTIONARIO.</a:t>
                      </a:r>
                      <a:endParaRPr lang="es-MX" sz="1200" u="none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  <a:tr h="874571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LA INTERPRETACIÓN E INFEREN-</a:t>
                      </a:r>
                    </a:p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CIA DE</a:t>
                      </a:r>
                      <a:r>
                        <a:rPr lang="es-MX" sz="1200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FENÓMENOS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u="none" dirty="0" smtClean="0">
                          <a:latin typeface="Arial Black" pitchFamily="34" charset="0"/>
                        </a:rPr>
                        <a:t>EL PARAFRASEADO, LA ARGUMENTACIÓN,  LA EXPLICACIÓN</a:t>
                      </a:r>
                      <a:r>
                        <a:rPr lang="es-ES" sz="1200" u="none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s-ES" sz="1200" u="none" dirty="0" smtClean="0">
                          <a:latin typeface="Arial Black" pitchFamily="34" charset="0"/>
                        </a:rPr>
                        <a:t>MEDIANTE METÁFORAS O ANALOGÍAS, LA PLANIFICACIÓN Y ANTICIPACIÓN DE CONSECUENCIAS, LA FORMULACIÓN DE HIPÓTESIS, LA UTILIZACIÓN DE INFERENCIAS DEDUCTIVAS E INDUCTIVAS. 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  <a:tr h="469945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LA RECUPERACIÓN DE LA INFOR- </a:t>
                      </a:r>
                    </a:p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MACIÓN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u="none" dirty="0" smtClean="0">
                          <a:latin typeface="Arial Black" pitchFamily="34" charset="0"/>
                        </a:rPr>
                        <a:t>REFERENCIAS CRUZADAS, USO DE  CATEGORÍAS, TÉCNICAS DE REPASO Y ACTUALIZACIÓN.</a:t>
                      </a:r>
                      <a:endParaRPr lang="es-MX" sz="1200" u="none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  <a:tr h="469945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LA TRANSFERENCIA DE HABILIDADES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dirty="0" smtClean="0">
                          <a:latin typeface="Arial Black" pitchFamily="34" charset="0"/>
                        </a:rPr>
                        <a:t>LA AUTOINTERROGACIÓN, LA GENERALIZACIÓN,</a:t>
                      </a:r>
                      <a:r>
                        <a:rPr lang="es-ES" sz="1200" u="none" baseline="0" dirty="0" smtClean="0">
                          <a:latin typeface="Arial Black" pitchFamily="34" charset="0"/>
                        </a:rPr>
                        <a:t> EL DEBATE,LAS TÉCNICAS HEURÍSTICAS COMO DIAGRAMA UVE Y TELARAÑAS.</a:t>
                      </a:r>
                      <a:endParaRPr lang="es-MX" sz="1200" u="none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  <a:tr h="203138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LA DEMOSTRACIÓN Y VALORA- </a:t>
                      </a:r>
                      <a:r>
                        <a:rPr lang="es-MX" sz="1200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ACIÓN DE LOS </a:t>
                      </a:r>
                      <a:r>
                        <a:rPr lang="es-MX" sz="1200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s-MX" sz="1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APRENDIZAJES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u="none" dirty="0" smtClean="0">
                          <a:latin typeface="Arial Black" pitchFamily="34" charset="0"/>
                        </a:rPr>
                        <a:t>LA PRESENTACIÓN DE TRABAJOS E INFORMES, LA ELABORACIÓN DE JUICIOS Y DICTÁMENES Y LA </a:t>
                      </a:r>
                      <a:r>
                        <a:rPr lang="es-ES" sz="1200" u="none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s-ES" sz="1200" u="none" dirty="0" smtClean="0">
                          <a:latin typeface="Arial Black" pitchFamily="34" charset="0"/>
                        </a:rPr>
                        <a:t>CONFECCIÓN DE PRUEBAS O EXÁMENES, LA ELABORACIÓN</a:t>
                      </a:r>
                      <a:r>
                        <a:rPr lang="es-ES" sz="1200" u="none" baseline="0" dirty="0" smtClean="0">
                          <a:latin typeface="Arial Black" pitchFamily="34" charset="0"/>
                        </a:rPr>
                        <a:t> DEL PORTAFOLIOS.</a:t>
                      </a:r>
                      <a:endParaRPr lang="es-MX" sz="1200" u="none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4788" y="6248400"/>
            <a:ext cx="1905000" cy="457200"/>
          </a:xfrm>
          <a:noFill/>
        </p:spPr>
        <p:txBody>
          <a:bodyPr/>
          <a:lstStyle/>
          <a:p>
            <a:r>
              <a:rPr lang="es-ES" smtClean="0"/>
              <a:t>33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 rot="16200000">
            <a:off x="-577850" y="2528888"/>
            <a:ext cx="3673475" cy="20161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es-ES_tradn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 </a:t>
            </a:r>
          </a:p>
          <a:p>
            <a:pPr algn="ctr">
              <a:defRPr/>
            </a:pPr>
            <a:r>
              <a:rPr lang="es-ES_tradn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INTEGRADOR</a:t>
            </a:r>
          </a:p>
          <a:p>
            <a:pPr algn="ctr">
              <a:defRPr/>
            </a:pPr>
            <a:r>
              <a:rPr lang="es-ES_tradn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(PROBLEMÁTICA</a:t>
            </a:r>
          </a:p>
          <a:p>
            <a:pPr algn="ctr">
              <a:defRPr/>
            </a:pPr>
            <a:r>
              <a:rPr lang="es-ES_tradn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SOCIAL)</a:t>
            </a:r>
            <a:endParaRPr lang="es-MX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24075" y="0"/>
            <a:ext cx="569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 b="1"/>
              <a:t>CRITERIOS DE ARTICULACIÓN</a:t>
            </a:r>
            <a:endParaRPr lang="es-MX" sz="2800" b="1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 rot="16200000">
            <a:off x="4205294" y="-223857"/>
            <a:ext cx="1008063" cy="30115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endParaRPr lang="es-ES_tradnl" b="1" dirty="0"/>
          </a:p>
          <a:p>
            <a:pPr algn="ctr">
              <a:defRPr/>
            </a:pPr>
            <a:r>
              <a:rPr lang="es-ES_tradn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CONTENIDOS TEMÁTICOS</a:t>
            </a:r>
          </a:p>
          <a:p>
            <a:pPr algn="ctr">
              <a:defRPr/>
            </a:pPr>
            <a:r>
              <a:rPr lang="es-ES_tradn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(CAMPOS CONCEPTUALES</a:t>
            </a:r>
            <a:r>
              <a:rPr lang="es-ES_tradnl" b="1" dirty="0">
                <a:solidFill>
                  <a:schemeClr val="tx1"/>
                </a:solidFill>
              </a:rPr>
              <a:t>)</a:t>
            </a:r>
            <a:endParaRPr lang="es-MX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MX" dirty="0"/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 rot="16200000">
            <a:off x="4133856" y="985832"/>
            <a:ext cx="1079500" cy="29400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r>
              <a:rPr lang="es-ES_tradn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</a:t>
            </a:r>
          </a:p>
          <a:p>
            <a:pPr algn="ctr">
              <a:defRPr/>
            </a:pPr>
            <a:r>
              <a:rPr lang="es-ES_tradn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PARADIGMÁTICO</a:t>
            </a:r>
            <a:endParaRPr lang="es-MX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 rot="16200000">
            <a:off x="4133856" y="2211382"/>
            <a:ext cx="1079500" cy="294006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endParaRPr lang="es-ES_tradnl" b="1" dirty="0"/>
          </a:p>
          <a:p>
            <a:pPr algn="ctr">
              <a:defRPr/>
            </a:pPr>
            <a:r>
              <a:rPr lang="es-ES_tradn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LINEAMIENTOS</a:t>
            </a:r>
          </a:p>
          <a:p>
            <a:pPr algn="ctr">
              <a:defRPr/>
            </a:pPr>
            <a:r>
              <a:rPr lang="es-ES_tradn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METODOLÓGICOS</a:t>
            </a:r>
            <a:endParaRPr lang="es-MX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dirty="0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 rot="16200000">
            <a:off x="4206087" y="3363113"/>
            <a:ext cx="863600" cy="286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endParaRPr lang="es-ES_tradnl" b="1" dirty="0"/>
          </a:p>
          <a:p>
            <a:pPr algn="ctr">
              <a:defRPr/>
            </a:pPr>
            <a:r>
              <a:rPr lang="es-ES_tradn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COMPETENCIAS</a:t>
            </a:r>
            <a:endParaRPr lang="es-MX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dirty="0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 rot="16200000">
            <a:off x="4062418" y="4586282"/>
            <a:ext cx="1079500" cy="27971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endParaRPr lang="es-ES_tradnl" b="1" dirty="0"/>
          </a:p>
          <a:p>
            <a:pPr algn="ctr">
              <a:defRPr/>
            </a:pPr>
            <a:r>
              <a:rPr lang="es-ES_tradn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</a:t>
            </a:r>
          </a:p>
          <a:p>
            <a:pPr algn="ctr">
              <a:defRPr/>
            </a:pPr>
            <a:r>
              <a:rPr lang="es-ES_tradn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INSTRUMENTALES</a:t>
            </a:r>
          </a:p>
          <a:p>
            <a:pPr algn="ctr">
              <a:defRPr/>
            </a:pPr>
            <a:r>
              <a:rPr lang="es-ES_tradn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ESTRATÉGICOS</a:t>
            </a:r>
            <a:endParaRPr lang="es-MX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28"/>
          <p:cNvSpPr>
            <a:spLocks noChangeArrowheads="1"/>
          </p:cNvSpPr>
          <p:nvPr/>
        </p:nvSpPr>
        <p:spPr bwMode="auto">
          <a:xfrm rot="16200000">
            <a:off x="6769100" y="2889250"/>
            <a:ext cx="2447925" cy="1800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7054850" y="3500438"/>
            <a:ext cx="1765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</a:t>
            </a:r>
          </a:p>
          <a:p>
            <a:pPr algn="ctr"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PROFESIONAL</a:t>
            </a:r>
            <a:endPara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2214563" y="1428750"/>
            <a:ext cx="928687" cy="85725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2214563" y="2455863"/>
            <a:ext cx="989012" cy="47307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9" idx="2"/>
          </p:cNvCxnSpPr>
          <p:nvPr/>
        </p:nvCxnSpPr>
        <p:spPr>
          <a:xfrm flipV="1">
            <a:off x="6000761" y="4714875"/>
            <a:ext cx="1073139" cy="127000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6000760" y="4357694"/>
            <a:ext cx="1071566" cy="50006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7" idx="2"/>
          </p:cNvCxnSpPr>
          <p:nvPr/>
        </p:nvCxnSpPr>
        <p:spPr>
          <a:xfrm>
            <a:off x="6143637" y="3681412"/>
            <a:ext cx="1001701" cy="3492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6" idx="2"/>
          </p:cNvCxnSpPr>
          <p:nvPr/>
        </p:nvCxnSpPr>
        <p:spPr>
          <a:xfrm>
            <a:off x="6143637" y="2455862"/>
            <a:ext cx="930263" cy="97313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16200000" flipH="1">
            <a:off x="5822949" y="1606546"/>
            <a:ext cx="1643076" cy="858827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2214563" y="3571875"/>
            <a:ext cx="1000125" cy="158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6200000" flipH="1">
            <a:off x="1824038" y="4605338"/>
            <a:ext cx="1770062" cy="98901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4788" y="6248400"/>
            <a:ext cx="1905000" cy="457200"/>
          </a:xfrm>
          <a:noFill/>
        </p:spPr>
        <p:txBody>
          <a:bodyPr/>
          <a:lstStyle/>
          <a:p>
            <a:r>
              <a:rPr lang="es-ES" smtClean="0"/>
              <a:t>34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52650" y="1366838"/>
            <a:ext cx="3368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/>
              <a:t>ESTRUCTURA CURRICULAR</a:t>
            </a:r>
            <a:endParaRPr lang="es-MX" b="1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636838" y="1925638"/>
            <a:ext cx="2087562" cy="1079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779713" y="2068513"/>
            <a:ext cx="360362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347913" y="3149600"/>
            <a:ext cx="2663825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284538" y="2068513"/>
            <a:ext cx="360362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2779713" y="2501900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284538" y="2501900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787775" y="2068513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3787775" y="2501900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4219575" y="2068513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4219575" y="2501900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492375" y="3221038"/>
            <a:ext cx="360363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2492375" y="3652838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2492375" y="40862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2995613" y="40862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3500438" y="3652838"/>
            <a:ext cx="360362" cy="3603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2995613" y="3221038"/>
            <a:ext cx="360362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3500438" y="3221038"/>
            <a:ext cx="360362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4003675" y="3652838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2995613" y="3652838"/>
            <a:ext cx="360362" cy="3603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>
            <a:off x="4003675" y="3221038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4508500" y="3221038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4508500" y="3652838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3500438" y="40862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4003675" y="4086225"/>
            <a:ext cx="360363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8" name="AutoShape 31"/>
          <p:cNvSpPr>
            <a:spLocks noChangeArrowheads="1"/>
          </p:cNvSpPr>
          <p:nvPr/>
        </p:nvSpPr>
        <p:spPr bwMode="auto">
          <a:xfrm>
            <a:off x="4508500" y="4086225"/>
            <a:ext cx="360363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9" name="AutoShape 34"/>
          <p:cNvSpPr>
            <a:spLocks noChangeArrowheads="1"/>
          </p:cNvSpPr>
          <p:nvPr/>
        </p:nvSpPr>
        <p:spPr bwMode="auto">
          <a:xfrm>
            <a:off x="2420938" y="47339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AutoShape 35"/>
          <p:cNvSpPr>
            <a:spLocks noChangeArrowheads="1"/>
          </p:cNvSpPr>
          <p:nvPr/>
        </p:nvSpPr>
        <p:spPr bwMode="auto">
          <a:xfrm>
            <a:off x="2852738" y="47339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2420938" y="51657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AutoShape 39"/>
          <p:cNvSpPr>
            <a:spLocks noChangeArrowheads="1"/>
          </p:cNvSpPr>
          <p:nvPr/>
        </p:nvSpPr>
        <p:spPr bwMode="auto">
          <a:xfrm>
            <a:off x="2852738" y="51657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3" name="AutoShape 40"/>
          <p:cNvSpPr>
            <a:spLocks noChangeArrowheads="1"/>
          </p:cNvSpPr>
          <p:nvPr/>
        </p:nvSpPr>
        <p:spPr bwMode="auto">
          <a:xfrm>
            <a:off x="3284538" y="47339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AutoShape 41"/>
          <p:cNvSpPr>
            <a:spLocks noChangeArrowheads="1"/>
          </p:cNvSpPr>
          <p:nvPr/>
        </p:nvSpPr>
        <p:spPr bwMode="auto">
          <a:xfrm>
            <a:off x="3716338" y="47339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AutoShape 42"/>
          <p:cNvSpPr>
            <a:spLocks noChangeArrowheads="1"/>
          </p:cNvSpPr>
          <p:nvPr/>
        </p:nvSpPr>
        <p:spPr bwMode="auto">
          <a:xfrm>
            <a:off x="3716338" y="51657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6" name="AutoShape 43"/>
          <p:cNvSpPr>
            <a:spLocks noChangeArrowheads="1"/>
          </p:cNvSpPr>
          <p:nvPr/>
        </p:nvSpPr>
        <p:spPr bwMode="auto">
          <a:xfrm>
            <a:off x="3284538" y="51657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7" name="AutoShape 44"/>
          <p:cNvSpPr>
            <a:spLocks noChangeArrowheads="1"/>
          </p:cNvSpPr>
          <p:nvPr/>
        </p:nvSpPr>
        <p:spPr bwMode="auto">
          <a:xfrm>
            <a:off x="4148138" y="47339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AutoShape 45"/>
          <p:cNvSpPr>
            <a:spLocks noChangeArrowheads="1"/>
          </p:cNvSpPr>
          <p:nvPr/>
        </p:nvSpPr>
        <p:spPr bwMode="auto">
          <a:xfrm>
            <a:off x="4148138" y="51657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9" name="AutoShape 46"/>
          <p:cNvSpPr>
            <a:spLocks noChangeArrowheads="1"/>
          </p:cNvSpPr>
          <p:nvPr/>
        </p:nvSpPr>
        <p:spPr bwMode="auto">
          <a:xfrm>
            <a:off x="4148138" y="55975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AutoShape 47"/>
          <p:cNvSpPr>
            <a:spLocks noChangeArrowheads="1"/>
          </p:cNvSpPr>
          <p:nvPr/>
        </p:nvSpPr>
        <p:spPr bwMode="auto">
          <a:xfrm>
            <a:off x="3716338" y="55975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1" name="AutoShape 48"/>
          <p:cNvSpPr>
            <a:spLocks noChangeArrowheads="1"/>
          </p:cNvSpPr>
          <p:nvPr/>
        </p:nvSpPr>
        <p:spPr bwMode="auto">
          <a:xfrm>
            <a:off x="3284538" y="55975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2" name="AutoShape 49"/>
          <p:cNvSpPr>
            <a:spLocks noChangeArrowheads="1"/>
          </p:cNvSpPr>
          <p:nvPr/>
        </p:nvSpPr>
        <p:spPr bwMode="auto">
          <a:xfrm>
            <a:off x="2852738" y="55975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3" name="AutoShape 50"/>
          <p:cNvSpPr>
            <a:spLocks noChangeArrowheads="1"/>
          </p:cNvSpPr>
          <p:nvPr/>
        </p:nvSpPr>
        <p:spPr bwMode="auto">
          <a:xfrm>
            <a:off x="2420938" y="55975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" name="AutoShape 61"/>
          <p:cNvSpPr>
            <a:spLocks noChangeArrowheads="1"/>
          </p:cNvSpPr>
          <p:nvPr/>
        </p:nvSpPr>
        <p:spPr bwMode="auto">
          <a:xfrm>
            <a:off x="2060575" y="4660900"/>
            <a:ext cx="338455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5" name="AutoShape 63"/>
          <p:cNvSpPr>
            <a:spLocks noChangeArrowheads="1"/>
          </p:cNvSpPr>
          <p:nvPr/>
        </p:nvSpPr>
        <p:spPr bwMode="auto">
          <a:xfrm>
            <a:off x="4868863" y="47339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46" name="AutoShape 64"/>
          <p:cNvSpPr>
            <a:spLocks noChangeArrowheads="1"/>
          </p:cNvSpPr>
          <p:nvPr/>
        </p:nvSpPr>
        <p:spPr bwMode="auto">
          <a:xfrm>
            <a:off x="2276475" y="51657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47" name="AutoShape 66"/>
          <p:cNvSpPr>
            <a:spLocks noChangeArrowheads="1"/>
          </p:cNvSpPr>
          <p:nvPr/>
        </p:nvSpPr>
        <p:spPr bwMode="auto">
          <a:xfrm>
            <a:off x="2276475" y="47339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48" name="AutoShape 67"/>
          <p:cNvSpPr>
            <a:spLocks noChangeArrowheads="1"/>
          </p:cNvSpPr>
          <p:nvPr/>
        </p:nvSpPr>
        <p:spPr bwMode="auto">
          <a:xfrm>
            <a:off x="2708275" y="51657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49" name="AutoShape 68"/>
          <p:cNvSpPr>
            <a:spLocks noChangeArrowheads="1"/>
          </p:cNvSpPr>
          <p:nvPr/>
        </p:nvSpPr>
        <p:spPr bwMode="auto">
          <a:xfrm>
            <a:off x="4868863" y="55975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0" name="AutoShape 69"/>
          <p:cNvSpPr>
            <a:spLocks noChangeArrowheads="1"/>
          </p:cNvSpPr>
          <p:nvPr/>
        </p:nvSpPr>
        <p:spPr bwMode="auto">
          <a:xfrm>
            <a:off x="2708275" y="47339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1" name="AutoShape 70"/>
          <p:cNvSpPr>
            <a:spLocks noChangeArrowheads="1"/>
          </p:cNvSpPr>
          <p:nvPr/>
        </p:nvSpPr>
        <p:spPr bwMode="auto">
          <a:xfrm>
            <a:off x="3140075" y="51657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2" name="AutoShape 71"/>
          <p:cNvSpPr>
            <a:spLocks noChangeArrowheads="1"/>
          </p:cNvSpPr>
          <p:nvPr/>
        </p:nvSpPr>
        <p:spPr bwMode="auto">
          <a:xfrm>
            <a:off x="2708275" y="55975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3" name="AutoShape 72"/>
          <p:cNvSpPr>
            <a:spLocks noChangeArrowheads="1"/>
          </p:cNvSpPr>
          <p:nvPr/>
        </p:nvSpPr>
        <p:spPr bwMode="auto">
          <a:xfrm>
            <a:off x="3140075" y="47339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4" name="AutoShape 73"/>
          <p:cNvSpPr>
            <a:spLocks noChangeArrowheads="1"/>
          </p:cNvSpPr>
          <p:nvPr/>
        </p:nvSpPr>
        <p:spPr bwMode="auto">
          <a:xfrm>
            <a:off x="3571875" y="51657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5" name="AutoShape 74"/>
          <p:cNvSpPr>
            <a:spLocks noChangeArrowheads="1"/>
          </p:cNvSpPr>
          <p:nvPr/>
        </p:nvSpPr>
        <p:spPr bwMode="auto">
          <a:xfrm>
            <a:off x="3140075" y="55975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6" name="AutoShape 75"/>
          <p:cNvSpPr>
            <a:spLocks noChangeArrowheads="1"/>
          </p:cNvSpPr>
          <p:nvPr/>
        </p:nvSpPr>
        <p:spPr bwMode="auto">
          <a:xfrm>
            <a:off x="3571875" y="47339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7" name="AutoShape 76"/>
          <p:cNvSpPr>
            <a:spLocks noChangeArrowheads="1"/>
          </p:cNvSpPr>
          <p:nvPr/>
        </p:nvSpPr>
        <p:spPr bwMode="auto">
          <a:xfrm>
            <a:off x="4003675" y="51657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8" name="AutoShape 77"/>
          <p:cNvSpPr>
            <a:spLocks noChangeArrowheads="1"/>
          </p:cNvSpPr>
          <p:nvPr/>
        </p:nvSpPr>
        <p:spPr bwMode="auto">
          <a:xfrm>
            <a:off x="3571875" y="55975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9" name="AutoShape 78"/>
          <p:cNvSpPr>
            <a:spLocks noChangeArrowheads="1"/>
          </p:cNvSpPr>
          <p:nvPr/>
        </p:nvSpPr>
        <p:spPr bwMode="auto">
          <a:xfrm>
            <a:off x="4003675" y="47339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0" name="AutoShape 79"/>
          <p:cNvSpPr>
            <a:spLocks noChangeArrowheads="1"/>
          </p:cNvSpPr>
          <p:nvPr/>
        </p:nvSpPr>
        <p:spPr bwMode="auto">
          <a:xfrm>
            <a:off x="4437063" y="4733925"/>
            <a:ext cx="360362" cy="36036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1" name="AutoShape 80"/>
          <p:cNvSpPr>
            <a:spLocks noChangeArrowheads="1"/>
          </p:cNvSpPr>
          <p:nvPr/>
        </p:nvSpPr>
        <p:spPr bwMode="auto">
          <a:xfrm>
            <a:off x="4437063" y="51657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2" name="AutoShape 81"/>
          <p:cNvSpPr>
            <a:spLocks noChangeArrowheads="1"/>
          </p:cNvSpPr>
          <p:nvPr/>
        </p:nvSpPr>
        <p:spPr bwMode="auto">
          <a:xfrm>
            <a:off x="4868863" y="51657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3" name="AutoShape 82"/>
          <p:cNvSpPr>
            <a:spLocks noChangeArrowheads="1"/>
          </p:cNvSpPr>
          <p:nvPr/>
        </p:nvSpPr>
        <p:spPr bwMode="auto">
          <a:xfrm>
            <a:off x="4003675" y="55975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4" name="AutoShape 83"/>
          <p:cNvSpPr>
            <a:spLocks noChangeArrowheads="1"/>
          </p:cNvSpPr>
          <p:nvPr/>
        </p:nvSpPr>
        <p:spPr bwMode="auto">
          <a:xfrm>
            <a:off x="4437063" y="55975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5" name="Rectangle 85"/>
          <p:cNvSpPr>
            <a:spLocks noChangeArrowheads="1"/>
          </p:cNvSpPr>
          <p:nvPr/>
        </p:nvSpPr>
        <p:spPr bwMode="auto">
          <a:xfrm>
            <a:off x="2081195" y="485775"/>
            <a:ext cx="607223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90000"/>
              </a:schemeClr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</a:rPr>
              <a:t>INTEGRACIÓN DEL ÁREA ACADÉMICA</a:t>
            </a:r>
          </a:p>
        </p:txBody>
      </p:sp>
      <p:sp>
        <p:nvSpPr>
          <p:cNvPr id="66" name="AutoShape 90"/>
          <p:cNvSpPr>
            <a:spLocks noChangeArrowheads="1"/>
          </p:cNvSpPr>
          <p:nvPr/>
        </p:nvSpPr>
        <p:spPr bwMode="auto">
          <a:xfrm>
            <a:off x="836613" y="4518025"/>
            <a:ext cx="1079500" cy="1512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7" name="AutoShape 92"/>
          <p:cNvSpPr>
            <a:spLocks noChangeArrowheads="1"/>
          </p:cNvSpPr>
          <p:nvPr/>
        </p:nvSpPr>
        <p:spPr bwMode="auto">
          <a:xfrm>
            <a:off x="2276475" y="55975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8" name="AutoShape 93"/>
          <p:cNvSpPr>
            <a:spLocks noChangeArrowheads="1"/>
          </p:cNvSpPr>
          <p:nvPr/>
        </p:nvSpPr>
        <p:spPr bwMode="auto">
          <a:xfrm>
            <a:off x="979488" y="4660900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9" name="AutoShape 94"/>
          <p:cNvSpPr>
            <a:spLocks noChangeArrowheads="1"/>
          </p:cNvSpPr>
          <p:nvPr/>
        </p:nvSpPr>
        <p:spPr bwMode="auto">
          <a:xfrm>
            <a:off x="1411288" y="5094288"/>
            <a:ext cx="360362" cy="3603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0" name="AutoShape 95"/>
          <p:cNvSpPr>
            <a:spLocks noChangeArrowheads="1"/>
          </p:cNvSpPr>
          <p:nvPr/>
        </p:nvSpPr>
        <p:spPr bwMode="auto">
          <a:xfrm>
            <a:off x="979488" y="5094288"/>
            <a:ext cx="360362" cy="3603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1" name="AutoShape 96"/>
          <p:cNvSpPr>
            <a:spLocks noChangeArrowheads="1"/>
          </p:cNvSpPr>
          <p:nvPr/>
        </p:nvSpPr>
        <p:spPr bwMode="auto">
          <a:xfrm>
            <a:off x="1411288" y="5526088"/>
            <a:ext cx="360362" cy="3603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2" name="AutoShape 97"/>
          <p:cNvSpPr>
            <a:spLocks noChangeArrowheads="1"/>
          </p:cNvSpPr>
          <p:nvPr/>
        </p:nvSpPr>
        <p:spPr bwMode="auto">
          <a:xfrm>
            <a:off x="979488" y="5526088"/>
            <a:ext cx="360362" cy="3603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3" name="AutoShape 98"/>
          <p:cNvSpPr>
            <a:spLocks noChangeArrowheads="1"/>
          </p:cNvSpPr>
          <p:nvPr/>
        </p:nvSpPr>
        <p:spPr bwMode="auto">
          <a:xfrm>
            <a:off x="1411288" y="4660900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4" name="75 Rectángulo"/>
          <p:cNvSpPr>
            <a:spLocks noChangeArrowheads="1"/>
          </p:cNvSpPr>
          <p:nvPr/>
        </p:nvSpPr>
        <p:spPr bwMode="auto">
          <a:xfrm>
            <a:off x="5788025" y="2357438"/>
            <a:ext cx="25717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/>
              <a:t>DISTINTAS </a:t>
            </a:r>
          </a:p>
          <a:p>
            <a:pPr algn="ctr"/>
            <a:r>
              <a:rPr lang="es-ES_tradnl" b="1"/>
              <a:t>ÁREAS DE CONOCIMIENTO</a:t>
            </a:r>
          </a:p>
          <a:p>
            <a:pPr algn="ctr"/>
            <a:r>
              <a:rPr lang="es-ES_tradnl" b="1"/>
              <a:t>EN CADA </a:t>
            </a:r>
          </a:p>
          <a:p>
            <a:pPr algn="ctr"/>
            <a:r>
              <a:rPr lang="es-ES_tradnl" b="1"/>
              <a:t>PROGRAMA EDUCATIVO</a:t>
            </a:r>
            <a:endParaRPr lang="es-MX" b="1"/>
          </a:p>
          <a:p>
            <a:pPr algn="ctr"/>
            <a:endParaRPr lang="es-MX" b="1"/>
          </a:p>
        </p:txBody>
      </p:sp>
      <p:cxnSp>
        <p:nvCxnSpPr>
          <p:cNvPr id="75" name="74 Conector angular"/>
          <p:cNvCxnSpPr/>
          <p:nvPr/>
        </p:nvCxnSpPr>
        <p:spPr>
          <a:xfrm rot="16200000" flipV="1">
            <a:off x="1143001" y="6072187"/>
            <a:ext cx="571500" cy="428625"/>
          </a:xfrm>
          <a:prstGeom prst="bentConnector3">
            <a:avLst>
              <a:gd name="adj1" fmla="val 13279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Rectángulo"/>
          <p:cNvSpPr/>
          <p:nvPr/>
        </p:nvSpPr>
        <p:spPr>
          <a:xfrm>
            <a:off x="1500188" y="6429375"/>
            <a:ext cx="214312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7" name="88 CuadroTexto"/>
          <p:cNvSpPr txBox="1">
            <a:spLocks noChangeArrowheads="1"/>
          </p:cNvSpPr>
          <p:nvPr/>
        </p:nvSpPr>
        <p:spPr bwMode="auto">
          <a:xfrm>
            <a:off x="1428750" y="6215063"/>
            <a:ext cx="453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/>
              <a:t> PROGRAMA ACADÉMICO COMÚN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4788" y="6248400"/>
            <a:ext cx="1905000" cy="457200"/>
          </a:xfrm>
          <a:noFill/>
        </p:spPr>
        <p:txBody>
          <a:bodyPr/>
          <a:lstStyle/>
          <a:p>
            <a:r>
              <a:rPr lang="es-ES" smtClean="0"/>
              <a:t>34</a:t>
            </a:r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2152650" y="1366838"/>
            <a:ext cx="3368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/>
              <a:t>ESTRUCTURA CURRICULAR</a:t>
            </a:r>
            <a:endParaRPr lang="es-MX" b="1"/>
          </a:p>
        </p:txBody>
      </p:sp>
      <p:sp>
        <p:nvSpPr>
          <p:cNvPr id="82" name="AutoShape 5"/>
          <p:cNvSpPr>
            <a:spLocks noChangeArrowheads="1"/>
          </p:cNvSpPr>
          <p:nvPr/>
        </p:nvSpPr>
        <p:spPr bwMode="auto">
          <a:xfrm>
            <a:off x="2636838" y="1925638"/>
            <a:ext cx="2087562" cy="1079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3" name="AutoShape 7"/>
          <p:cNvSpPr>
            <a:spLocks noChangeArrowheads="1"/>
          </p:cNvSpPr>
          <p:nvPr/>
        </p:nvSpPr>
        <p:spPr bwMode="auto">
          <a:xfrm>
            <a:off x="2779713" y="2068513"/>
            <a:ext cx="360362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4" name="AutoShape 8"/>
          <p:cNvSpPr>
            <a:spLocks noChangeArrowheads="1"/>
          </p:cNvSpPr>
          <p:nvPr/>
        </p:nvSpPr>
        <p:spPr bwMode="auto">
          <a:xfrm>
            <a:off x="2347913" y="3149600"/>
            <a:ext cx="2663825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5" name="AutoShape 10"/>
          <p:cNvSpPr>
            <a:spLocks noChangeArrowheads="1"/>
          </p:cNvSpPr>
          <p:nvPr/>
        </p:nvSpPr>
        <p:spPr bwMode="auto">
          <a:xfrm>
            <a:off x="3284538" y="2068513"/>
            <a:ext cx="360362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6" name="AutoShape 11"/>
          <p:cNvSpPr>
            <a:spLocks noChangeArrowheads="1"/>
          </p:cNvSpPr>
          <p:nvPr/>
        </p:nvSpPr>
        <p:spPr bwMode="auto">
          <a:xfrm>
            <a:off x="2779713" y="2501900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7" name="AutoShape 12"/>
          <p:cNvSpPr>
            <a:spLocks noChangeArrowheads="1"/>
          </p:cNvSpPr>
          <p:nvPr/>
        </p:nvSpPr>
        <p:spPr bwMode="auto">
          <a:xfrm>
            <a:off x="3284538" y="2501900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8" name="AutoShape 13"/>
          <p:cNvSpPr>
            <a:spLocks noChangeArrowheads="1"/>
          </p:cNvSpPr>
          <p:nvPr/>
        </p:nvSpPr>
        <p:spPr bwMode="auto">
          <a:xfrm>
            <a:off x="3787775" y="2068513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9" name="AutoShape 14"/>
          <p:cNvSpPr>
            <a:spLocks noChangeArrowheads="1"/>
          </p:cNvSpPr>
          <p:nvPr/>
        </p:nvSpPr>
        <p:spPr bwMode="auto">
          <a:xfrm>
            <a:off x="3787775" y="2501900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90" name="AutoShape 15"/>
          <p:cNvSpPr>
            <a:spLocks noChangeArrowheads="1"/>
          </p:cNvSpPr>
          <p:nvPr/>
        </p:nvSpPr>
        <p:spPr bwMode="auto">
          <a:xfrm>
            <a:off x="4219575" y="2068513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91" name="AutoShape 16"/>
          <p:cNvSpPr>
            <a:spLocks noChangeArrowheads="1"/>
          </p:cNvSpPr>
          <p:nvPr/>
        </p:nvSpPr>
        <p:spPr bwMode="auto">
          <a:xfrm>
            <a:off x="4219575" y="2501900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92" name="AutoShape 17"/>
          <p:cNvSpPr>
            <a:spLocks noChangeArrowheads="1"/>
          </p:cNvSpPr>
          <p:nvPr/>
        </p:nvSpPr>
        <p:spPr bwMode="auto">
          <a:xfrm>
            <a:off x="2492375" y="3221038"/>
            <a:ext cx="360363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93" name="AutoShape 18"/>
          <p:cNvSpPr>
            <a:spLocks noChangeArrowheads="1"/>
          </p:cNvSpPr>
          <p:nvPr/>
        </p:nvSpPr>
        <p:spPr bwMode="auto">
          <a:xfrm>
            <a:off x="2492375" y="3652838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94" name="AutoShape 19"/>
          <p:cNvSpPr>
            <a:spLocks noChangeArrowheads="1"/>
          </p:cNvSpPr>
          <p:nvPr/>
        </p:nvSpPr>
        <p:spPr bwMode="auto">
          <a:xfrm>
            <a:off x="2492375" y="40862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95" name="AutoShape 20"/>
          <p:cNvSpPr>
            <a:spLocks noChangeArrowheads="1"/>
          </p:cNvSpPr>
          <p:nvPr/>
        </p:nvSpPr>
        <p:spPr bwMode="auto">
          <a:xfrm>
            <a:off x="2995613" y="40862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96" name="AutoShape 21"/>
          <p:cNvSpPr>
            <a:spLocks noChangeArrowheads="1"/>
          </p:cNvSpPr>
          <p:nvPr/>
        </p:nvSpPr>
        <p:spPr bwMode="auto">
          <a:xfrm>
            <a:off x="3500438" y="3652838"/>
            <a:ext cx="360362" cy="3603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97" name="AutoShape 22"/>
          <p:cNvSpPr>
            <a:spLocks noChangeArrowheads="1"/>
          </p:cNvSpPr>
          <p:nvPr/>
        </p:nvSpPr>
        <p:spPr bwMode="auto">
          <a:xfrm>
            <a:off x="2995613" y="3221038"/>
            <a:ext cx="360362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98" name="AutoShape 23"/>
          <p:cNvSpPr>
            <a:spLocks noChangeArrowheads="1"/>
          </p:cNvSpPr>
          <p:nvPr/>
        </p:nvSpPr>
        <p:spPr bwMode="auto">
          <a:xfrm>
            <a:off x="3500438" y="3221038"/>
            <a:ext cx="360362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99" name="AutoShape 24"/>
          <p:cNvSpPr>
            <a:spLocks noChangeArrowheads="1"/>
          </p:cNvSpPr>
          <p:nvPr/>
        </p:nvSpPr>
        <p:spPr bwMode="auto">
          <a:xfrm>
            <a:off x="4003675" y="3652838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0" name="AutoShape 25"/>
          <p:cNvSpPr>
            <a:spLocks noChangeArrowheads="1"/>
          </p:cNvSpPr>
          <p:nvPr/>
        </p:nvSpPr>
        <p:spPr bwMode="auto">
          <a:xfrm>
            <a:off x="2995613" y="3652838"/>
            <a:ext cx="360362" cy="3603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1" name="AutoShape 26"/>
          <p:cNvSpPr>
            <a:spLocks noChangeArrowheads="1"/>
          </p:cNvSpPr>
          <p:nvPr/>
        </p:nvSpPr>
        <p:spPr bwMode="auto">
          <a:xfrm>
            <a:off x="4003675" y="3221038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2" name="AutoShape 27"/>
          <p:cNvSpPr>
            <a:spLocks noChangeArrowheads="1"/>
          </p:cNvSpPr>
          <p:nvPr/>
        </p:nvSpPr>
        <p:spPr bwMode="auto">
          <a:xfrm>
            <a:off x="4508500" y="3221038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3" name="AutoShape 28"/>
          <p:cNvSpPr>
            <a:spLocks noChangeArrowheads="1"/>
          </p:cNvSpPr>
          <p:nvPr/>
        </p:nvSpPr>
        <p:spPr bwMode="auto">
          <a:xfrm>
            <a:off x="4508500" y="3652838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4" name="AutoShape 29"/>
          <p:cNvSpPr>
            <a:spLocks noChangeArrowheads="1"/>
          </p:cNvSpPr>
          <p:nvPr/>
        </p:nvSpPr>
        <p:spPr bwMode="auto">
          <a:xfrm>
            <a:off x="3500438" y="40862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5" name="AutoShape 30"/>
          <p:cNvSpPr>
            <a:spLocks noChangeArrowheads="1"/>
          </p:cNvSpPr>
          <p:nvPr/>
        </p:nvSpPr>
        <p:spPr bwMode="auto">
          <a:xfrm>
            <a:off x="4003675" y="4086225"/>
            <a:ext cx="360363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6" name="AutoShape 31"/>
          <p:cNvSpPr>
            <a:spLocks noChangeArrowheads="1"/>
          </p:cNvSpPr>
          <p:nvPr/>
        </p:nvSpPr>
        <p:spPr bwMode="auto">
          <a:xfrm>
            <a:off x="4508500" y="4086225"/>
            <a:ext cx="360363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7" name="AutoShape 34"/>
          <p:cNvSpPr>
            <a:spLocks noChangeArrowheads="1"/>
          </p:cNvSpPr>
          <p:nvPr/>
        </p:nvSpPr>
        <p:spPr bwMode="auto">
          <a:xfrm>
            <a:off x="2420938" y="47339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08" name="AutoShape 35"/>
          <p:cNvSpPr>
            <a:spLocks noChangeArrowheads="1"/>
          </p:cNvSpPr>
          <p:nvPr/>
        </p:nvSpPr>
        <p:spPr bwMode="auto">
          <a:xfrm>
            <a:off x="2852738" y="47339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09" name="AutoShape 38"/>
          <p:cNvSpPr>
            <a:spLocks noChangeArrowheads="1"/>
          </p:cNvSpPr>
          <p:nvPr/>
        </p:nvSpPr>
        <p:spPr bwMode="auto">
          <a:xfrm>
            <a:off x="2420938" y="51657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0" name="AutoShape 39"/>
          <p:cNvSpPr>
            <a:spLocks noChangeArrowheads="1"/>
          </p:cNvSpPr>
          <p:nvPr/>
        </p:nvSpPr>
        <p:spPr bwMode="auto">
          <a:xfrm>
            <a:off x="2852738" y="51657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1" name="AutoShape 40"/>
          <p:cNvSpPr>
            <a:spLocks noChangeArrowheads="1"/>
          </p:cNvSpPr>
          <p:nvPr/>
        </p:nvSpPr>
        <p:spPr bwMode="auto">
          <a:xfrm>
            <a:off x="3284538" y="47339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2" name="AutoShape 41"/>
          <p:cNvSpPr>
            <a:spLocks noChangeArrowheads="1"/>
          </p:cNvSpPr>
          <p:nvPr/>
        </p:nvSpPr>
        <p:spPr bwMode="auto">
          <a:xfrm>
            <a:off x="3716338" y="47339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3" name="AutoShape 42"/>
          <p:cNvSpPr>
            <a:spLocks noChangeArrowheads="1"/>
          </p:cNvSpPr>
          <p:nvPr/>
        </p:nvSpPr>
        <p:spPr bwMode="auto">
          <a:xfrm>
            <a:off x="3716338" y="51657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4" name="AutoShape 43"/>
          <p:cNvSpPr>
            <a:spLocks noChangeArrowheads="1"/>
          </p:cNvSpPr>
          <p:nvPr/>
        </p:nvSpPr>
        <p:spPr bwMode="auto">
          <a:xfrm>
            <a:off x="3284538" y="51657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5" name="AutoShape 44"/>
          <p:cNvSpPr>
            <a:spLocks noChangeArrowheads="1"/>
          </p:cNvSpPr>
          <p:nvPr/>
        </p:nvSpPr>
        <p:spPr bwMode="auto">
          <a:xfrm>
            <a:off x="4148138" y="47339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6" name="AutoShape 45"/>
          <p:cNvSpPr>
            <a:spLocks noChangeArrowheads="1"/>
          </p:cNvSpPr>
          <p:nvPr/>
        </p:nvSpPr>
        <p:spPr bwMode="auto">
          <a:xfrm>
            <a:off x="4148138" y="51657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7" name="AutoShape 46"/>
          <p:cNvSpPr>
            <a:spLocks noChangeArrowheads="1"/>
          </p:cNvSpPr>
          <p:nvPr/>
        </p:nvSpPr>
        <p:spPr bwMode="auto">
          <a:xfrm>
            <a:off x="4148138" y="55975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8" name="AutoShape 47"/>
          <p:cNvSpPr>
            <a:spLocks noChangeArrowheads="1"/>
          </p:cNvSpPr>
          <p:nvPr/>
        </p:nvSpPr>
        <p:spPr bwMode="auto">
          <a:xfrm>
            <a:off x="3716338" y="55975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9" name="AutoShape 48"/>
          <p:cNvSpPr>
            <a:spLocks noChangeArrowheads="1"/>
          </p:cNvSpPr>
          <p:nvPr/>
        </p:nvSpPr>
        <p:spPr bwMode="auto">
          <a:xfrm>
            <a:off x="3284538" y="55975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0" name="AutoShape 49"/>
          <p:cNvSpPr>
            <a:spLocks noChangeArrowheads="1"/>
          </p:cNvSpPr>
          <p:nvPr/>
        </p:nvSpPr>
        <p:spPr bwMode="auto">
          <a:xfrm>
            <a:off x="2852738" y="55975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1" name="AutoShape 50"/>
          <p:cNvSpPr>
            <a:spLocks noChangeArrowheads="1"/>
          </p:cNvSpPr>
          <p:nvPr/>
        </p:nvSpPr>
        <p:spPr bwMode="auto">
          <a:xfrm>
            <a:off x="2420938" y="55975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2" name="AutoShape 61"/>
          <p:cNvSpPr>
            <a:spLocks noChangeArrowheads="1"/>
          </p:cNvSpPr>
          <p:nvPr/>
        </p:nvSpPr>
        <p:spPr bwMode="auto">
          <a:xfrm>
            <a:off x="2060575" y="4660900"/>
            <a:ext cx="338455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3" name="AutoShape 63"/>
          <p:cNvSpPr>
            <a:spLocks noChangeArrowheads="1"/>
          </p:cNvSpPr>
          <p:nvPr/>
        </p:nvSpPr>
        <p:spPr bwMode="auto">
          <a:xfrm>
            <a:off x="4868863" y="47339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24" name="AutoShape 64"/>
          <p:cNvSpPr>
            <a:spLocks noChangeArrowheads="1"/>
          </p:cNvSpPr>
          <p:nvPr/>
        </p:nvSpPr>
        <p:spPr bwMode="auto">
          <a:xfrm>
            <a:off x="2276475" y="51657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25" name="AutoShape 66"/>
          <p:cNvSpPr>
            <a:spLocks noChangeArrowheads="1"/>
          </p:cNvSpPr>
          <p:nvPr/>
        </p:nvSpPr>
        <p:spPr bwMode="auto">
          <a:xfrm>
            <a:off x="2276475" y="47339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26" name="AutoShape 67"/>
          <p:cNvSpPr>
            <a:spLocks noChangeArrowheads="1"/>
          </p:cNvSpPr>
          <p:nvPr/>
        </p:nvSpPr>
        <p:spPr bwMode="auto">
          <a:xfrm>
            <a:off x="2708275" y="51657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27" name="AutoShape 68"/>
          <p:cNvSpPr>
            <a:spLocks noChangeArrowheads="1"/>
          </p:cNvSpPr>
          <p:nvPr/>
        </p:nvSpPr>
        <p:spPr bwMode="auto">
          <a:xfrm>
            <a:off x="4868863" y="55975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28" name="AutoShape 69"/>
          <p:cNvSpPr>
            <a:spLocks noChangeArrowheads="1"/>
          </p:cNvSpPr>
          <p:nvPr/>
        </p:nvSpPr>
        <p:spPr bwMode="auto">
          <a:xfrm>
            <a:off x="2708275" y="47339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29" name="AutoShape 70"/>
          <p:cNvSpPr>
            <a:spLocks noChangeArrowheads="1"/>
          </p:cNvSpPr>
          <p:nvPr/>
        </p:nvSpPr>
        <p:spPr bwMode="auto">
          <a:xfrm>
            <a:off x="3140075" y="51657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30" name="AutoShape 71"/>
          <p:cNvSpPr>
            <a:spLocks noChangeArrowheads="1"/>
          </p:cNvSpPr>
          <p:nvPr/>
        </p:nvSpPr>
        <p:spPr bwMode="auto">
          <a:xfrm>
            <a:off x="2708275" y="55975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31" name="AutoShape 72"/>
          <p:cNvSpPr>
            <a:spLocks noChangeArrowheads="1"/>
          </p:cNvSpPr>
          <p:nvPr/>
        </p:nvSpPr>
        <p:spPr bwMode="auto">
          <a:xfrm>
            <a:off x="3140075" y="47339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32" name="AutoShape 73"/>
          <p:cNvSpPr>
            <a:spLocks noChangeArrowheads="1"/>
          </p:cNvSpPr>
          <p:nvPr/>
        </p:nvSpPr>
        <p:spPr bwMode="auto">
          <a:xfrm>
            <a:off x="3571875" y="51657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33" name="AutoShape 74"/>
          <p:cNvSpPr>
            <a:spLocks noChangeArrowheads="1"/>
          </p:cNvSpPr>
          <p:nvPr/>
        </p:nvSpPr>
        <p:spPr bwMode="auto">
          <a:xfrm>
            <a:off x="3140075" y="55975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34" name="AutoShape 75"/>
          <p:cNvSpPr>
            <a:spLocks noChangeArrowheads="1"/>
          </p:cNvSpPr>
          <p:nvPr/>
        </p:nvSpPr>
        <p:spPr bwMode="auto">
          <a:xfrm>
            <a:off x="3571875" y="47339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35" name="AutoShape 76"/>
          <p:cNvSpPr>
            <a:spLocks noChangeArrowheads="1"/>
          </p:cNvSpPr>
          <p:nvPr/>
        </p:nvSpPr>
        <p:spPr bwMode="auto">
          <a:xfrm>
            <a:off x="4003675" y="51657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36" name="AutoShape 77"/>
          <p:cNvSpPr>
            <a:spLocks noChangeArrowheads="1"/>
          </p:cNvSpPr>
          <p:nvPr/>
        </p:nvSpPr>
        <p:spPr bwMode="auto">
          <a:xfrm>
            <a:off x="3571875" y="55975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37" name="AutoShape 78"/>
          <p:cNvSpPr>
            <a:spLocks noChangeArrowheads="1"/>
          </p:cNvSpPr>
          <p:nvPr/>
        </p:nvSpPr>
        <p:spPr bwMode="auto">
          <a:xfrm>
            <a:off x="4003675" y="47339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38" name="AutoShape 79"/>
          <p:cNvSpPr>
            <a:spLocks noChangeArrowheads="1"/>
          </p:cNvSpPr>
          <p:nvPr/>
        </p:nvSpPr>
        <p:spPr bwMode="auto">
          <a:xfrm>
            <a:off x="4437063" y="4733925"/>
            <a:ext cx="360362" cy="36036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39" name="AutoShape 80"/>
          <p:cNvSpPr>
            <a:spLocks noChangeArrowheads="1"/>
          </p:cNvSpPr>
          <p:nvPr/>
        </p:nvSpPr>
        <p:spPr bwMode="auto">
          <a:xfrm>
            <a:off x="4437063" y="51657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40" name="AutoShape 81"/>
          <p:cNvSpPr>
            <a:spLocks noChangeArrowheads="1"/>
          </p:cNvSpPr>
          <p:nvPr/>
        </p:nvSpPr>
        <p:spPr bwMode="auto">
          <a:xfrm>
            <a:off x="4868863" y="51657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41" name="AutoShape 82"/>
          <p:cNvSpPr>
            <a:spLocks noChangeArrowheads="1"/>
          </p:cNvSpPr>
          <p:nvPr/>
        </p:nvSpPr>
        <p:spPr bwMode="auto">
          <a:xfrm>
            <a:off x="4003675" y="55975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42" name="AutoShape 83"/>
          <p:cNvSpPr>
            <a:spLocks noChangeArrowheads="1"/>
          </p:cNvSpPr>
          <p:nvPr/>
        </p:nvSpPr>
        <p:spPr bwMode="auto">
          <a:xfrm>
            <a:off x="4437063" y="55975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43" name="Rectangle 85"/>
          <p:cNvSpPr>
            <a:spLocks noChangeArrowheads="1"/>
          </p:cNvSpPr>
          <p:nvPr/>
        </p:nvSpPr>
        <p:spPr bwMode="auto">
          <a:xfrm>
            <a:off x="2081195" y="485775"/>
            <a:ext cx="607223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90000"/>
              </a:schemeClr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</a:rPr>
              <a:t>INTEGRACIÓN DEL ÁREA ACADÉMICA</a:t>
            </a:r>
          </a:p>
        </p:txBody>
      </p:sp>
      <p:sp>
        <p:nvSpPr>
          <p:cNvPr id="144" name="AutoShape 90"/>
          <p:cNvSpPr>
            <a:spLocks noChangeArrowheads="1"/>
          </p:cNvSpPr>
          <p:nvPr/>
        </p:nvSpPr>
        <p:spPr bwMode="auto">
          <a:xfrm>
            <a:off x="836613" y="4518025"/>
            <a:ext cx="1079500" cy="1512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45" name="AutoShape 92"/>
          <p:cNvSpPr>
            <a:spLocks noChangeArrowheads="1"/>
          </p:cNvSpPr>
          <p:nvPr/>
        </p:nvSpPr>
        <p:spPr bwMode="auto">
          <a:xfrm>
            <a:off x="2276475" y="55975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46" name="AutoShape 93"/>
          <p:cNvSpPr>
            <a:spLocks noChangeArrowheads="1"/>
          </p:cNvSpPr>
          <p:nvPr/>
        </p:nvSpPr>
        <p:spPr bwMode="auto">
          <a:xfrm>
            <a:off x="979488" y="4660900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47" name="AutoShape 94"/>
          <p:cNvSpPr>
            <a:spLocks noChangeArrowheads="1"/>
          </p:cNvSpPr>
          <p:nvPr/>
        </p:nvSpPr>
        <p:spPr bwMode="auto">
          <a:xfrm>
            <a:off x="1411288" y="5094288"/>
            <a:ext cx="360362" cy="3603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48" name="AutoShape 95"/>
          <p:cNvSpPr>
            <a:spLocks noChangeArrowheads="1"/>
          </p:cNvSpPr>
          <p:nvPr/>
        </p:nvSpPr>
        <p:spPr bwMode="auto">
          <a:xfrm>
            <a:off x="979488" y="5094288"/>
            <a:ext cx="360362" cy="3603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49" name="AutoShape 96"/>
          <p:cNvSpPr>
            <a:spLocks noChangeArrowheads="1"/>
          </p:cNvSpPr>
          <p:nvPr/>
        </p:nvSpPr>
        <p:spPr bwMode="auto">
          <a:xfrm>
            <a:off x="1411288" y="5526088"/>
            <a:ext cx="360362" cy="3603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50" name="AutoShape 97"/>
          <p:cNvSpPr>
            <a:spLocks noChangeArrowheads="1"/>
          </p:cNvSpPr>
          <p:nvPr/>
        </p:nvSpPr>
        <p:spPr bwMode="auto">
          <a:xfrm>
            <a:off x="979488" y="5526088"/>
            <a:ext cx="360362" cy="3603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51" name="AutoShape 98"/>
          <p:cNvSpPr>
            <a:spLocks noChangeArrowheads="1"/>
          </p:cNvSpPr>
          <p:nvPr/>
        </p:nvSpPr>
        <p:spPr bwMode="auto">
          <a:xfrm>
            <a:off x="1411288" y="4660900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52" name="75 Rectángulo"/>
          <p:cNvSpPr>
            <a:spLocks noChangeArrowheads="1"/>
          </p:cNvSpPr>
          <p:nvPr/>
        </p:nvSpPr>
        <p:spPr bwMode="auto">
          <a:xfrm>
            <a:off x="5786446" y="2000240"/>
            <a:ext cx="25717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b="1" dirty="0" smtClean="0"/>
              <a:t>CONFLUENCIA EN </a:t>
            </a:r>
          </a:p>
          <a:p>
            <a:pPr algn="ctr"/>
            <a:r>
              <a:rPr lang="es-ES_tradnl" b="1" dirty="0" smtClean="0"/>
              <a:t>ESTANCIAS PROFESIONALES </a:t>
            </a:r>
          </a:p>
          <a:p>
            <a:pPr algn="ctr"/>
            <a:r>
              <a:rPr lang="es-ES_tradnl" b="1" dirty="0" smtClean="0"/>
              <a:t>Y SERVICIO SOCIAL</a:t>
            </a:r>
          </a:p>
          <a:p>
            <a:pPr algn="ctr"/>
            <a:endParaRPr lang="es-ES_tradnl" b="1" dirty="0" smtClean="0"/>
          </a:p>
          <a:p>
            <a:pPr algn="ctr"/>
            <a:endParaRPr lang="es-ES_tradnl" b="1" dirty="0" smtClean="0"/>
          </a:p>
          <a:p>
            <a:pPr algn="ctr"/>
            <a:r>
              <a:rPr lang="es-ES_tradnl" b="1" dirty="0" smtClean="0"/>
              <a:t>FORMACIÓN PROFESIONAL</a:t>
            </a:r>
          </a:p>
          <a:p>
            <a:pPr algn="ctr"/>
            <a:r>
              <a:rPr lang="es-ES_tradnl" b="1" dirty="0" smtClean="0"/>
              <a:t> ESPECÍFICA</a:t>
            </a:r>
            <a:endParaRPr lang="es-MX" b="1" dirty="0"/>
          </a:p>
        </p:txBody>
      </p:sp>
      <p:cxnSp>
        <p:nvCxnSpPr>
          <p:cNvPr id="153" name="152 Conector angular"/>
          <p:cNvCxnSpPr/>
          <p:nvPr/>
        </p:nvCxnSpPr>
        <p:spPr>
          <a:xfrm rot="16200000" flipV="1">
            <a:off x="1143001" y="6072187"/>
            <a:ext cx="571500" cy="428625"/>
          </a:xfrm>
          <a:prstGeom prst="bentConnector3">
            <a:avLst>
              <a:gd name="adj1" fmla="val 13279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153 Rectángulo"/>
          <p:cNvSpPr/>
          <p:nvPr/>
        </p:nvSpPr>
        <p:spPr>
          <a:xfrm>
            <a:off x="1500188" y="6429375"/>
            <a:ext cx="214312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55" name="88 CuadroTexto"/>
          <p:cNvSpPr txBox="1">
            <a:spLocks noChangeArrowheads="1"/>
          </p:cNvSpPr>
          <p:nvPr/>
        </p:nvSpPr>
        <p:spPr bwMode="auto">
          <a:xfrm>
            <a:off x="1428750" y="6215063"/>
            <a:ext cx="453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 dirty="0"/>
              <a:t> PROGRAMA ACADÉMICO COMÚN</a:t>
            </a:r>
            <a:endParaRPr lang="es-MX" dirty="0"/>
          </a:p>
        </p:txBody>
      </p:sp>
      <p:cxnSp>
        <p:nvCxnSpPr>
          <p:cNvPr id="157" name="156 Conector recto de flecha"/>
          <p:cNvCxnSpPr/>
          <p:nvPr/>
        </p:nvCxnSpPr>
        <p:spPr>
          <a:xfrm rot="10800000">
            <a:off x="4929190" y="2357430"/>
            <a:ext cx="114300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157 Conector recto de flecha"/>
          <p:cNvCxnSpPr/>
          <p:nvPr/>
        </p:nvCxnSpPr>
        <p:spPr>
          <a:xfrm rot="10800000">
            <a:off x="5072066" y="3857628"/>
            <a:ext cx="114300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158 Rectángulo"/>
          <p:cNvSpPr/>
          <p:nvPr/>
        </p:nvSpPr>
        <p:spPr>
          <a:xfrm>
            <a:off x="5429256" y="5000636"/>
            <a:ext cx="3714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/>
              <a:t>TRONCO COMÚN </a:t>
            </a:r>
          </a:p>
          <a:p>
            <a:pPr algn="ctr"/>
            <a:r>
              <a:rPr lang="es-ES_tradnl" b="1" dirty="0" smtClean="0"/>
              <a:t>Y</a:t>
            </a:r>
          </a:p>
          <a:p>
            <a:pPr algn="ctr"/>
            <a:r>
              <a:rPr lang="es-ES_tradnl" b="1" dirty="0" smtClean="0"/>
              <a:t>TRONCO ESPECIFICANTE</a:t>
            </a:r>
            <a:endParaRPr lang="es-MX" b="1" dirty="0"/>
          </a:p>
        </p:txBody>
      </p:sp>
      <p:cxnSp>
        <p:nvCxnSpPr>
          <p:cNvPr id="160" name="159 Conector recto de flecha"/>
          <p:cNvCxnSpPr/>
          <p:nvPr/>
        </p:nvCxnSpPr>
        <p:spPr>
          <a:xfrm rot="10800000">
            <a:off x="5500694" y="5357826"/>
            <a:ext cx="7143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00250" y="1214438"/>
            <a:ext cx="3368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/>
              <a:t>ESTRUCTURA CURRICULAR</a:t>
            </a:r>
            <a:endParaRPr lang="es-MX" b="1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484438" y="1773238"/>
            <a:ext cx="2087562" cy="1079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627313" y="1916113"/>
            <a:ext cx="360362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195513" y="2997200"/>
            <a:ext cx="2663825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132138" y="1916113"/>
            <a:ext cx="360362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627313" y="2349500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132138" y="2349500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3635375" y="1916113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635375" y="2349500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4067175" y="1916113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4067175" y="2349500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2339975" y="3500438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2339975" y="39338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2843213" y="39338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3348038" y="3500438"/>
            <a:ext cx="360362" cy="3603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2843213" y="3068638"/>
            <a:ext cx="360362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3348038" y="3068638"/>
            <a:ext cx="360362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3851275" y="3500438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2843213" y="3500438"/>
            <a:ext cx="360362" cy="3603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2" name="AutoShape 26"/>
          <p:cNvSpPr>
            <a:spLocks noChangeArrowheads="1"/>
          </p:cNvSpPr>
          <p:nvPr/>
        </p:nvSpPr>
        <p:spPr bwMode="auto">
          <a:xfrm>
            <a:off x="3851275" y="3068638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3" name="AutoShape 27"/>
          <p:cNvSpPr>
            <a:spLocks noChangeArrowheads="1"/>
          </p:cNvSpPr>
          <p:nvPr/>
        </p:nvSpPr>
        <p:spPr bwMode="auto">
          <a:xfrm>
            <a:off x="4356100" y="3068638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4" name="AutoShape 28"/>
          <p:cNvSpPr>
            <a:spLocks noChangeArrowheads="1"/>
          </p:cNvSpPr>
          <p:nvPr/>
        </p:nvSpPr>
        <p:spPr bwMode="auto">
          <a:xfrm>
            <a:off x="4356100" y="3500438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5" name="AutoShape 29"/>
          <p:cNvSpPr>
            <a:spLocks noChangeArrowheads="1"/>
          </p:cNvSpPr>
          <p:nvPr/>
        </p:nvSpPr>
        <p:spPr bwMode="auto">
          <a:xfrm>
            <a:off x="3348038" y="39338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6" name="AutoShape 30"/>
          <p:cNvSpPr>
            <a:spLocks noChangeArrowheads="1"/>
          </p:cNvSpPr>
          <p:nvPr/>
        </p:nvSpPr>
        <p:spPr bwMode="auto">
          <a:xfrm>
            <a:off x="3851275" y="3933825"/>
            <a:ext cx="360363" cy="36036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7" name="AutoShape 31"/>
          <p:cNvSpPr>
            <a:spLocks noChangeArrowheads="1"/>
          </p:cNvSpPr>
          <p:nvPr/>
        </p:nvSpPr>
        <p:spPr bwMode="auto">
          <a:xfrm>
            <a:off x="4356100" y="3933825"/>
            <a:ext cx="360363" cy="36036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8" name="AutoShape 34"/>
          <p:cNvSpPr>
            <a:spLocks noChangeArrowheads="1"/>
          </p:cNvSpPr>
          <p:nvPr/>
        </p:nvSpPr>
        <p:spPr bwMode="auto">
          <a:xfrm>
            <a:off x="2268538" y="45815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2700338" y="45815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0" name="AutoShape 38"/>
          <p:cNvSpPr>
            <a:spLocks noChangeArrowheads="1"/>
          </p:cNvSpPr>
          <p:nvPr/>
        </p:nvSpPr>
        <p:spPr bwMode="auto">
          <a:xfrm>
            <a:off x="2268538" y="50133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1" name="AutoShape 39"/>
          <p:cNvSpPr>
            <a:spLocks noChangeArrowheads="1"/>
          </p:cNvSpPr>
          <p:nvPr/>
        </p:nvSpPr>
        <p:spPr bwMode="auto">
          <a:xfrm>
            <a:off x="2700338" y="50133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2" name="AutoShape 40"/>
          <p:cNvSpPr>
            <a:spLocks noChangeArrowheads="1"/>
          </p:cNvSpPr>
          <p:nvPr/>
        </p:nvSpPr>
        <p:spPr bwMode="auto">
          <a:xfrm>
            <a:off x="3132138" y="45815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3" name="AutoShape 41"/>
          <p:cNvSpPr>
            <a:spLocks noChangeArrowheads="1"/>
          </p:cNvSpPr>
          <p:nvPr/>
        </p:nvSpPr>
        <p:spPr bwMode="auto">
          <a:xfrm>
            <a:off x="3563938" y="45815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4" name="AutoShape 42"/>
          <p:cNvSpPr>
            <a:spLocks noChangeArrowheads="1"/>
          </p:cNvSpPr>
          <p:nvPr/>
        </p:nvSpPr>
        <p:spPr bwMode="auto">
          <a:xfrm>
            <a:off x="3563938" y="50133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5" name="AutoShape 43"/>
          <p:cNvSpPr>
            <a:spLocks noChangeArrowheads="1"/>
          </p:cNvSpPr>
          <p:nvPr/>
        </p:nvSpPr>
        <p:spPr bwMode="auto">
          <a:xfrm>
            <a:off x="3132138" y="50133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6" name="AutoShape 44"/>
          <p:cNvSpPr>
            <a:spLocks noChangeArrowheads="1"/>
          </p:cNvSpPr>
          <p:nvPr/>
        </p:nvSpPr>
        <p:spPr bwMode="auto">
          <a:xfrm>
            <a:off x="3995738" y="45815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7" name="AutoShape 45"/>
          <p:cNvSpPr>
            <a:spLocks noChangeArrowheads="1"/>
          </p:cNvSpPr>
          <p:nvPr/>
        </p:nvSpPr>
        <p:spPr bwMode="auto">
          <a:xfrm>
            <a:off x="3995738" y="50133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8" name="AutoShape 46"/>
          <p:cNvSpPr>
            <a:spLocks noChangeArrowheads="1"/>
          </p:cNvSpPr>
          <p:nvPr/>
        </p:nvSpPr>
        <p:spPr bwMode="auto">
          <a:xfrm>
            <a:off x="3995738" y="54451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9" name="AutoShape 47"/>
          <p:cNvSpPr>
            <a:spLocks noChangeArrowheads="1"/>
          </p:cNvSpPr>
          <p:nvPr/>
        </p:nvSpPr>
        <p:spPr bwMode="auto">
          <a:xfrm>
            <a:off x="3563938" y="54451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0" name="AutoShape 48"/>
          <p:cNvSpPr>
            <a:spLocks noChangeArrowheads="1"/>
          </p:cNvSpPr>
          <p:nvPr/>
        </p:nvSpPr>
        <p:spPr bwMode="auto">
          <a:xfrm>
            <a:off x="3132138" y="54451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1" name="AutoShape 49"/>
          <p:cNvSpPr>
            <a:spLocks noChangeArrowheads="1"/>
          </p:cNvSpPr>
          <p:nvPr/>
        </p:nvSpPr>
        <p:spPr bwMode="auto">
          <a:xfrm>
            <a:off x="2700338" y="54451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2" name="AutoShape 50"/>
          <p:cNvSpPr>
            <a:spLocks noChangeArrowheads="1"/>
          </p:cNvSpPr>
          <p:nvPr/>
        </p:nvSpPr>
        <p:spPr bwMode="auto">
          <a:xfrm>
            <a:off x="2268538" y="544512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3" name="AutoShape 61"/>
          <p:cNvSpPr>
            <a:spLocks noChangeArrowheads="1"/>
          </p:cNvSpPr>
          <p:nvPr/>
        </p:nvSpPr>
        <p:spPr bwMode="auto">
          <a:xfrm>
            <a:off x="1908175" y="4508500"/>
            <a:ext cx="338455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44" name="AutoShape 63"/>
          <p:cNvSpPr>
            <a:spLocks noChangeArrowheads="1"/>
          </p:cNvSpPr>
          <p:nvPr/>
        </p:nvSpPr>
        <p:spPr bwMode="auto">
          <a:xfrm>
            <a:off x="4716463" y="45815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45" name="AutoShape 64"/>
          <p:cNvSpPr>
            <a:spLocks noChangeArrowheads="1"/>
          </p:cNvSpPr>
          <p:nvPr/>
        </p:nvSpPr>
        <p:spPr bwMode="auto">
          <a:xfrm>
            <a:off x="2124075" y="50133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46" name="AutoShape 66"/>
          <p:cNvSpPr>
            <a:spLocks noChangeArrowheads="1"/>
          </p:cNvSpPr>
          <p:nvPr/>
        </p:nvSpPr>
        <p:spPr bwMode="auto">
          <a:xfrm>
            <a:off x="2124075" y="45815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47" name="AutoShape 67"/>
          <p:cNvSpPr>
            <a:spLocks noChangeArrowheads="1"/>
          </p:cNvSpPr>
          <p:nvPr/>
        </p:nvSpPr>
        <p:spPr bwMode="auto">
          <a:xfrm>
            <a:off x="2555875" y="50133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48" name="AutoShape 68"/>
          <p:cNvSpPr>
            <a:spLocks noChangeArrowheads="1"/>
          </p:cNvSpPr>
          <p:nvPr/>
        </p:nvSpPr>
        <p:spPr bwMode="auto">
          <a:xfrm>
            <a:off x="4716463" y="54451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49" name="AutoShape 69"/>
          <p:cNvSpPr>
            <a:spLocks noChangeArrowheads="1"/>
          </p:cNvSpPr>
          <p:nvPr/>
        </p:nvSpPr>
        <p:spPr bwMode="auto">
          <a:xfrm>
            <a:off x="2555875" y="45815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0" name="AutoShape 70"/>
          <p:cNvSpPr>
            <a:spLocks noChangeArrowheads="1"/>
          </p:cNvSpPr>
          <p:nvPr/>
        </p:nvSpPr>
        <p:spPr bwMode="auto">
          <a:xfrm>
            <a:off x="2987675" y="50133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1" name="AutoShape 71"/>
          <p:cNvSpPr>
            <a:spLocks noChangeArrowheads="1"/>
          </p:cNvSpPr>
          <p:nvPr/>
        </p:nvSpPr>
        <p:spPr bwMode="auto">
          <a:xfrm>
            <a:off x="2555875" y="54451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2" name="AutoShape 72"/>
          <p:cNvSpPr>
            <a:spLocks noChangeArrowheads="1"/>
          </p:cNvSpPr>
          <p:nvPr/>
        </p:nvSpPr>
        <p:spPr bwMode="auto">
          <a:xfrm>
            <a:off x="2987675" y="45815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3" name="AutoShape 73"/>
          <p:cNvSpPr>
            <a:spLocks noChangeArrowheads="1"/>
          </p:cNvSpPr>
          <p:nvPr/>
        </p:nvSpPr>
        <p:spPr bwMode="auto">
          <a:xfrm>
            <a:off x="3419475" y="50133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4" name="AutoShape 74"/>
          <p:cNvSpPr>
            <a:spLocks noChangeArrowheads="1"/>
          </p:cNvSpPr>
          <p:nvPr/>
        </p:nvSpPr>
        <p:spPr bwMode="auto">
          <a:xfrm>
            <a:off x="2987675" y="54451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5" name="AutoShape 75"/>
          <p:cNvSpPr>
            <a:spLocks noChangeArrowheads="1"/>
          </p:cNvSpPr>
          <p:nvPr/>
        </p:nvSpPr>
        <p:spPr bwMode="auto">
          <a:xfrm>
            <a:off x="3419475" y="45815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6" name="AutoShape 76"/>
          <p:cNvSpPr>
            <a:spLocks noChangeArrowheads="1"/>
          </p:cNvSpPr>
          <p:nvPr/>
        </p:nvSpPr>
        <p:spPr bwMode="auto">
          <a:xfrm>
            <a:off x="3851275" y="50133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7" name="AutoShape 77"/>
          <p:cNvSpPr>
            <a:spLocks noChangeArrowheads="1"/>
          </p:cNvSpPr>
          <p:nvPr/>
        </p:nvSpPr>
        <p:spPr bwMode="auto">
          <a:xfrm>
            <a:off x="3419475" y="54451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8" name="AutoShape 78"/>
          <p:cNvSpPr>
            <a:spLocks noChangeArrowheads="1"/>
          </p:cNvSpPr>
          <p:nvPr/>
        </p:nvSpPr>
        <p:spPr bwMode="auto">
          <a:xfrm>
            <a:off x="3851275" y="45815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59" name="AutoShape 79"/>
          <p:cNvSpPr>
            <a:spLocks noChangeArrowheads="1"/>
          </p:cNvSpPr>
          <p:nvPr/>
        </p:nvSpPr>
        <p:spPr bwMode="auto">
          <a:xfrm>
            <a:off x="4284663" y="4581525"/>
            <a:ext cx="360362" cy="360363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0" name="AutoShape 80"/>
          <p:cNvSpPr>
            <a:spLocks noChangeArrowheads="1"/>
          </p:cNvSpPr>
          <p:nvPr/>
        </p:nvSpPr>
        <p:spPr bwMode="auto">
          <a:xfrm>
            <a:off x="4284663" y="50133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1" name="AutoShape 81"/>
          <p:cNvSpPr>
            <a:spLocks noChangeArrowheads="1"/>
          </p:cNvSpPr>
          <p:nvPr/>
        </p:nvSpPr>
        <p:spPr bwMode="auto">
          <a:xfrm>
            <a:off x="4716463" y="50133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2" name="AutoShape 82"/>
          <p:cNvSpPr>
            <a:spLocks noChangeArrowheads="1"/>
          </p:cNvSpPr>
          <p:nvPr/>
        </p:nvSpPr>
        <p:spPr bwMode="auto">
          <a:xfrm>
            <a:off x="3851275" y="54451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3" name="AutoShape 83"/>
          <p:cNvSpPr>
            <a:spLocks noChangeArrowheads="1"/>
          </p:cNvSpPr>
          <p:nvPr/>
        </p:nvSpPr>
        <p:spPr bwMode="auto">
          <a:xfrm>
            <a:off x="4284663" y="5445125"/>
            <a:ext cx="360362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4" name="Rectangle 85"/>
          <p:cNvSpPr>
            <a:spLocks noChangeArrowheads="1"/>
          </p:cNvSpPr>
          <p:nvPr/>
        </p:nvSpPr>
        <p:spPr bwMode="auto">
          <a:xfrm>
            <a:off x="1928795" y="333375"/>
            <a:ext cx="6072230" cy="57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90000"/>
              </a:schemeClr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</a:rPr>
              <a:t>INTEGRACIÓN DEL ÁREA ACADÉMICA</a:t>
            </a:r>
          </a:p>
        </p:txBody>
      </p:sp>
      <p:sp>
        <p:nvSpPr>
          <p:cNvPr id="65" name="Text Box 88"/>
          <p:cNvSpPr txBox="1">
            <a:spLocks noChangeArrowheads="1"/>
          </p:cNvSpPr>
          <p:nvPr/>
        </p:nvSpPr>
        <p:spPr bwMode="auto">
          <a:xfrm>
            <a:off x="6767513" y="2643188"/>
            <a:ext cx="2378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_tradnl" b="1"/>
          </a:p>
          <a:p>
            <a:pPr algn="ctr"/>
            <a:endParaRPr lang="es-ES_tradnl" b="1"/>
          </a:p>
          <a:p>
            <a:pPr algn="ctr"/>
            <a:r>
              <a:rPr lang="es-ES_tradnl" b="1"/>
              <a:t>RUTAS </a:t>
            </a:r>
          </a:p>
          <a:p>
            <a:pPr algn="ctr"/>
            <a:r>
              <a:rPr lang="es-ES_tradnl" b="1"/>
              <a:t>ACADÉMICAS</a:t>
            </a:r>
          </a:p>
        </p:txBody>
      </p:sp>
      <p:sp>
        <p:nvSpPr>
          <p:cNvPr id="66" name="AutoShape 90"/>
          <p:cNvSpPr>
            <a:spLocks noChangeArrowheads="1"/>
          </p:cNvSpPr>
          <p:nvPr/>
        </p:nvSpPr>
        <p:spPr bwMode="auto">
          <a:xfrm>
            <a:off x="684213" y="4365625"/>
            <a:ext cx="1079500" cy="1512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7" name="AutoShape 92"/>
          <p:cNvSpPr>
            <a:spLocks noChangeArrowheads="1"/>
          </p:cNvSpPr>
          <p:nvPr/>
        </p:nvSpPr>
        <p:spPr bwMode="auto">
          <a:xfrm>
            <a:off x="2124075" y="5445125"/>
            <a:ext cx="360363" cy="360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8" name="AutoShape 93"/>
          <p:cNvSpPr>
            <a:spLocks noChangeArrowheads="1"/>
          </p:cNvSpPr>
          <p:nvPr/>
        </p:nvSpPr>
        <p:spPr bwMode="auto">
          <a:xfrm>
            <a:off x="827088" y="4508500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69" name="AutoShape 94"/>
          <p:cNvSpPr>
            <a:spLocks noChangeArrowheads="1"/>
          </p:cNvSpPr>
          <p:nvPr/>
        </p:nvSpPr>
        <p:spPr bwMode="auto">
          <a:xfrm>
            <a:off x="1258888" y="4941888"/>
            <a:ext cx="360362" cy="3603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0" name="AutoShape 95"/>
          <p:cNvSpPr>
            <a:spLocks noChangeArrowheads="1"/>
          </p:cNvSpPr>
          <p:nvPr/>
        </p:nvSpPr>
        <p:spPr bwMode="auto">
          <a:xfrm>
            <a:off x="827088" y="4941888"/>
            <a:ext cx="360362" cy="3603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1" name="AutoShape 96"/>
          <p:cNvSpPr>
            <a:spLocks noChangeArrowheads="1"/>
          </p:cNvSpPr>
          <p:nvPr/>
        </p:nvSpPr>
        <p:spPr bwMode="auto">
          <a:xfrm>
            <a:off x="1258888" y="5373688"/>
            <a:ext cx="360362" cy="3603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2" name="AutoShape 97"/>
          <p:cNvSpPr>
            <a:spLocks noChangeArrowheads="1"/>
          </p:cNvSpPr>
          <p:nvPr/>
        </p:nvSpPr>
        <p:spPr bwMode="auto">
          <a:xfrm>
            <a:off x="827088" y="5373688"/>
            <a:ext cx="360362" cy="36036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3" name="AutoShape 98"/>
          <p:cNvSpPr>
            <a:spLocks noChangeArrowheads="1"/>
          </p:cNvSpPr>
          <p:nvPr/>
        </p:nvSpPr>
        <p:spPr bwMode="auto">
          <a:xfrm>
            <a:off x="1258888" y="4508500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4" name="AutoShape 90"/>
          <p:cNvSpPr>
            <a:spLocks noChangeArrowheads="1"/>
          </p:cNvSpPr>
          <p:nvPr/>
        </p:nvSpPr>
        <p:spPr bwMode="auto">
          <a:xfrm>
            <a:off x="5000625" y="3000375"/>
            <a:ext cx="500063" cy="13573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5" name="AutoShape 27"/>
          <p:cNvSpPr>
            <a:spLocks noChangeArrowheads="1"/>
          </p:cNvSpPr>
          <p:nvPr/>
        </p:nvSpPr>
        <p:spPr bwMode="auto">
          <a:xfrm>
            <a:off x="5073650" y="3071813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6" name="AutoShape 31"/>
          <p:cNvSpPr>
            <a:spLocks noChangeArrowheads="1"/>
          </p:cNvSpPr>
          <p:nvPr/>
        </p:nvSpPr>
        <p:spPr bwMode="auto">
          <a:xfrm>
            <a:off x="5073650" y="3500438"/>
            <a:ext cx="360363" cy="3603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7" name="AutoShape 19"/>
          <p:cNvSpPr>
            <a:spLocks noChangeArrowheads="1"/>
          </p:cNvSpPr>
          <p:nvPr/>
        </p:nvSpPr>
        <p:spPr bwMode="auto">
          <a:xfrm>
            <a:off x="5073650" y="3929063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78" name="AutoShape 90"/>
          <p:cNvSpPr>
            <a:spLocks noChangeArrowheads="1"/>
          </p:cNvSpPr>
          <p:nvPr/>
        </p:nvSpPr>
        <p:spPr bwMode="auto">
          <a:xfrm>
            <a:off x="5645150" y="3000375"/>
            <a:ext cx="500063" cy="13573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9" name="AutoShape 31"/>
          <p:cNvSpPr>
            <a:spLocks noChangeArrowheads="1"/>
          </p:cNvSpPr>
          <p:nvPr/>
        </p:nvSpPr>
        <p:spPr bwMode="auto">
          <a:xfrm>
            <a:off x="6359525" y="3071813"/>
            <a:ext cx="360363" cy="3603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0" name="AutoShape 31"/>
          <p:cNvSpPr>
            <a:spLocks noChangeArrowheads="1"/>
          </p:cNvSpPr>
          <p:nvPr/>
        </p:nvSpPr>
        <p:spPr bwMode="auto">
          <a:xfrm>
            <a:off x="5716588" y="3500438"/>
            <a:ext cx="360362" cy="3603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1" name="AutoShape 31"/>
          <p:cNvSpPr>
            <a:spLocks noChangeArrowheads="1"/>
          </p:cNvSpPr>
          <p:nvPr/>
        </p:nvSpPr>
        <p:spPr bwMode="auto">
          <a:xfrm>
            <a:off x="5716588" y="3071813"/>
            <a:ext cx="360362" cy="360362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2" name="AutoShape 90"/>
          <p:cNvSpPr>
            <a:spLocks noChangeArrowheads="1"/>
          </p:cNvSpPr>
          <p:nvPr/>
        </p:nvSpPr>
        <p:spPr bwMode="auto">
          <a:xfrm>
            <a:off x="6288088" y="3000375"/>
            <a:ext cx="500062" cy="13573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3" name="AutoShape 27"/>
          <p:cNvSpPr>
            <a:spLocks noChangeArrowheads="1"/>
          </p:cNvSpPr>
          <p:nvPr/>
        </p:nvSpPr>
        <p:spPr bwMode="auto">
          <a:xfrm>
            <a:off x="6359525" y="3071813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4" name="AutoShape 27"/>
          <p:cNvSpPr>
            <a:spLocks noChangeArrowheads="1"/>
          </p:cNvSpPr>
          <p:nvPr/>
        </p:nvSpPr>
        <p:spPr bwMode="auto">
          <a:xfrm>
            <a:off x="5716588" y="3929063"/>
            <a:ext cx="360362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5" name="AutoShape 19"/>
          <p:cNvSpPr>
            <a:spLocks noChangeArrowheads="1"/>
          </p:cNvSpPr>
          <p:nvPr/>
        </p:nvSpPr>
        <p:spPr bwMode="auto">
          <a:xfrm>
            <a:off x="6359525" y="3929063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86" name="AutoShape 19"/>
          <p:cNvSpPr>
            <a:spLocks noChangeArrowheads="1"/>
          </p:cNvSpPr>
          <p:nvPr/>
        </p:nvSpPr>
        <p:spPr bwMode="auto">
          <a:xfrm>
            <a:off x="6359525" y="3500438"/>
            <a:ext cx="360363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cxnSp>
        <p:nvCxnSpPr>
          <p:cNvPr id="87" name="86 Conector recto de flecha"/>
          <p:cNvCxnSpPr/>
          <p:nvPr/>
        </p:nvCxnSpPr>
        <p:spPr>
          <a:xfrm rot="10800000">
            <a:off x="6859588" y="3500438"/>
            <a:ext cx="500062" cy="1587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9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4788" y="6248400"/>
            <a:ext cx="1905000" cy="457200"/>
          </a:xfrm>
          <a:noFill/>
        </p:spPr>
        <p:txBody>
          <a:bodyPr/>
          <a:lstStyle/>
          <a:p>
            <a:r>
              <a:rPr lang="es-ES" smtClean="0"/>
              <a:t>36</a:t>
            </a:r>
          </a:p>
        </p:txBody>
      </p:sp>
      <p:sp>
        <p:nvSpPr>
          <p:cNvPr id="89" name="AutoShape 17"/>
          <p:cNvSpPr>
            <a:spLocks noChangeArrowheads="1"/>
          </p:cNvSpPr>
          <p:nvPr/>
        </p:nvSpPr>
        <p:spPr bwMode="auto">
          <a:xfrm>
            <a:off x="2357422" y="3071810"/>
            <a:ext cx="360363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90" name="89 Rectángulo"/>
          <p:cNvSpPr/>
          <p:nvPr/>
        </p:nvSpPr>
        <p:spPr>
          <a:xfrm>
            <a:off x="1357290" y="6143644"/>
            <a:ext cx="3483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 smtClean="0"/>
              <a:t> PROGRAMA ACADÉMICO COMÚN</a:t>
            </a:r>
            <a:endParaRPr lang="es-MX" dirty="0"/>
          </a:p>
        </p:txBody>
      </p:sp>
      <p:cxnSp>
        <p:nvCxnSpPr>
          <p:cNvPr id="91" name="90 Conector angular"/>
          <p:cNvCxnSpPr/>
          <p:nvPr/>
        </p:nvCxnSpPr>
        <p:spPr>
          <a:xfrm rot="16200000" flipV="1">
            <a:off x="1143001" y="6072187"/>
            <a:ext cx="571500" cy="428625"/>
          </a:xfrm>
          <a:prstGeom prst="bentConnector3">
            <a:avLst>
              <a:gd name="adj1" fmla="val 13279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Rectángulo"/>
          <p:cNvSpPr/>
          <p:nvPr/>
        </p:nvSpPr>
        <p:spPr>
          <a:xfrm>
            <a:off x="1500166" y="6429396"/>
            <a:ext cx="214314" cy="42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0975" y="836613"/>
            <a:ext cx="8786813" cy="5832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28900" y="187325"/>
            <a:ext cx="394493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latin typeface="Arial" pitchFamily="34" charset="0"/>
              </a:rPr>
              <a:t>PROGRAMA ACADÉMICO COMÚN</a:t>
            </a:r>
            <a:endParaRPr lang="es-MX" sz="1800" b="1">
              <a:latin typeface="Arial" pitchFamily="34" charset="0"/>
            </a:endParaRPr>
          </a:p>
          <a:p>
            <a:r>
              <a:rPr lang="es-ES_tradnl" sz="1600" b="1">
                <a:latin typeface="Arial" pitchFamily="34" charset="0"/>
              </a:rPr>
              <a:t>   (PLAN DE ESTUDIOS COMPARTIDO)</a:t>
            </a:r>
            <a:endParaRPr lang="es-MX" sz="1600" b="1">
              <a:latin typeface="Arial" pitchFamily="34" charset="0"/>
            </a:endParaRPr>
          </a:p>
          <a:p>
            <a:endParaRPr lang="es-MX" sz="1600" b="1">
              <a:latin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0975" y="836613"/>
            <a:ext cx="8786813" cy="13684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MX" sz="2400"/>
          </a:p>
        </p:txBody>
      </p:sp>
      <p:sp>
        <p:nvSpPr>
          <p:cNvPr id="5" name="Rectangle 7" descr="Vertical estrecha"/>
          <p:cNvSpPr>
            <a:spLocks noChangeArrowheads="1"/>
          </p:cNvSpPr>
          <p:nvPr/>
        </p:nvSpPr>
        <p:spPr bwMode="auto">
          <a:xfrm>
            <a:off x="180975" y="2205038"/>
            <a:ext cx="8786813" cy="2232025"/>
          </a:xfrm>
          <a:prstGeom prst="rect">
            <a:avLst/>
          </a:prstGeom>
          <a:pattFill prst="narVert">
            <a:fgClr>
              <a:srgbClr val="EAEAEA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MX" sz="240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80975" y="4365625"/>
            <a:ext cx="8786813" cy="23034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MX" sz="240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80975" y="836613"/>
            <a:ext cx="1511300" cy="11525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85800" y="836613"/>
            <a:ext cx="10541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 b="1">
                <a:latin typeface="Arial" pitchFamily="34" charset="0"/>
              </a:rPr>
              <a:t>NÚCLEOS</a:t>
            </a:r>
          </a:p>
          <a:p>
            <a:r>
              <a:rPr lang="es-ES_tradnl" sz="1400" b="1">
                <a:latin typeface="Arial" pitchFamily="34" charset="0"/>
              </a:rPr>
              <a:t>FORMATI-</a:t>
            </a:r>
          </a:p>
          <a:p>
            <a:r>
              <a:rPr lang="es-ES_tradnl" sz="1400" b="1">
                <a:latin typeface="Arial" pitchFamily="34" charset="0"/>
              </a:rPr>
              <a:t>          VOS</a:t>
            </a:r>
          </a:p>
          <a:p>
            <a:endParaRPr lang="es-MX" sz="1400" b="1">
              <a:latin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80975" y="1844675"/>
            <a:ext cx="1489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 b="1">
                <a:latin typeface="Arial" pitchFamily="34" charset="0"/>
              </a:rPr>
              <a:t>ASIGNATURAS</a:t>
            </a:r>
            <a:endParaRPr lang="es-MX" sz="1400" b="1">
              <a:latin typeface="Arial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 rot="5400000">
            <a:off x="3859212" y="1927226"/>
            <a:ext cx="288925" cy="577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3357563" y="857250"/>
            <a:ext cx="0" cy="5832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1692275" y="836613"/>
            <a:ext cx="0" cy="5761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4859338" y="857250"/>
            <a:ext cx="0" cy="5832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6430963" y="785813"/>
            <a:ext cx="0" cy="5832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8931275" y="857250"/>
            <a:ext cx="0" cy="5832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 rot="5400000">
            <a:off x="2268537" y="1916113"/>
            <a:ext cx="288925" cy="5778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 rot="5400000">
            <a:off x="7361237" y="1927226"/>
            <a:ext cx="288925" cy="5778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 rot="5400000">
            <a:off x="5502275" y="1928813"/>
            <a:ext cx="288925" cy="5746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1765300" y="908050"/>
            <a:ext cx="1466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latin typeface="Arial" pitchFamily="34" charset="0"/>
              </a:rPr>
              <a:t>Habilidades</a:t>
            </a:r>
          </a:p>
          <a:p>
            <a:r>
              <a:rPr lang="es-ES_tradnl" sz="1800" b="1">
                <a:latin typeface="Arial" pitchFamily="34" charset="0"/>
              </a:rPr>
              <a:t>Socio-</a:t>
            </a:r>
          </a:p>
          <a:p>
            <a:r>
              <a:rPr lang="es-ES_tradnl" sz="1800" b="1">
                <a:latin typeface="Arial" pitchFamily="34" charset="0"/>
              </a:rPr>
              <a:t>cognitivas</a:t>
            </a:r>
            <a:endParaRPr lang="es-MX" sz="1800" b="1">
              <a:latin typeface="Arial" pitchFamily="34" charset="0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3429000" y="928688"/>
            <a:ext cx="1187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800" b="1">
                <a:latin typeface="Arial" pitchFamily="34" charset="0"/>
              </a:rPr>
              <a:t>Lenguaje</a:t>
            </a:r>
          </a:p>
          <a:p>
            <a:r>
              <a:rPr lang="es-ES_tradnl" sz="1800" b="1">
                <a:latin typeface="Arial" pitchFamily="34" charset="0"/>
              </a:rPr>
              <a:t>y comu-</a:t>
            </a:r>
          </a:p>
          <a:p>
            <a:r>
              <a:rPr lang="es-ES_tradnl" sz="1800" b="1">
                <a:latin typeface="Arial" pitchFamily="34" charset="0"/>
              </a:rPr>
              <a:t>nicación</a:t>
            </a:r>
            <a:endParaRPr lang="es-MX" sz="1800" b="1">
              <a:latin typeface="Arial" pitchFamily="34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930775" y="928688"/>
            <a:ext cx="1466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1800" b="1">
                <a:latin typeface="Arial" pitchFamily="34" charset="0"/>
              </a:rPr>
              <a:t>Habilidades</a:t>
            </a:r>
          </a:p>
          <a:p>
            <a:pPr>
              <a:lnSpc>
                <a:spcPct val="80000"/>
              </a:lnSpc>
            </a:pPr>
            <a:r>
              <a:rPr lang="es-ES_tradnl" sz="1800" b="1">
                <a:latin typeface="Arial" pitchFamily="34" charset="0"/>
              </a:rPr>
              <a:t>para el</a:t>
            </a:r>
          </a:p>
          <a:p>
            <a:pPr>
              <a:lnSpc>
                <a:spcPct val="80000"/>
              </a:lnSpc>
            </a:pPr>
            <a:r>
              <a:rPr lang="es-ES_tradnl" sz="1800" b="1">
                <a:latin typeface="Arial" pitchFamily="34" charset="0"/>
              </a:rPr>
              <a:t>razona-</a:t>
            </a:r>
          </a:p>
          <a:p>
            <a:pPr>
              <a:lnSpc>
                <a:spcPct val="80000"/>
              </a:lnSpc>
            </a:pPr>
            <a:r>
              <a:rPr lang="es-ES_tradnl" sz="1800" b="1">
                <a:latin typeface="Arial" pitchFamily="34" charset="0"/>
              </a:rPr>
              <a:t>miento</a:t>
            </a:r>
          </a:p>
          <a:p>
            <a:pPr>
              <a:lnSpc>
                <a:spcPct val="80000"/>
              </a:lnSpc>
            </a:pPr>
            <a:r>
              <a:rPr lang="es-ES_tradnl" sz="1800" b="1">
                <a:latin typeface="Arial" pitchFamily="34" charset="0"/>
              </a:rPr>
              <a:t>científico</a:t>
            </a:r>
            <a:endParaRPr lang="es-MX" sz="1800" b="1">
              <a:latin typeface="Arial" pitchFamily="34" charset="0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7002463" y="857250"/>
            <a:ext cx="1416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1800" b="1">
                <a:latin typeface="Arial" pitchFamily="34" charset="0"/>
              </a:rPr>
              <a:t>Marco</a:t>
            </a:r>
          </a:p>
          <a:p>
            <a:pPr>
              <a:lnSpc>
                <a:spcPct val="85000"/>
              </a:lnSpc>
            </a:pPr>
            <a:r>
              <a:rPr lang="es-ES_tradnl" sz="1800" b="1">
                <a:latin typeface="Arial" pitchFamily="34" charset="0"/>
              </a:rPr>
              <a:t>social y</a:t>
            </a:r>
          </a:p>
          <a:p>
            <a:pPr>
              <a:lnSpc>
                <a:spcPct val="85000"/>
              </a:lnSpc>
            </a:pPr>
            <a:r>
              <a:rPr lang="es-ES_tradnl" sz="1800" b="1">
                <a:latin typeface="Arial" pitchFamily="34" charset="0"/>
              </a:rPr>
              <a:t>ético del</a:t>
            </a:r>
          </a:p>
          <a:p>
            <a:pPr>
              <a:lnSpc>
                <a:spcPct val="85000"/>
              </a:lnSpc>
            </a:pPr>
            <a:r>
              <a:rPr lang="es-ES_tradnl" sz="1800" b="1">
                <a:latin typeface="Arial" pitchFamily="34" charset="0"/>
              </a:rPr>
              <a:t>campo</a:t>
            </a:r>
          </a:p>
          <a:p>
            <a:pPr>
              <a:lnSpc>
                <a:spcPct val="85000"/>
              </a:lnSpc>
            </a:pPr>
            <a:r>
              <a:rPr lang="es-ES_tradnl" sz="1800" b="1">
                <a:latin typeface="Arial" pitchFamily="34" charset="0"/>
              </a:rPr>
              <a:t>profesional</a:t>
            </a:r>
            <a:endParaRPr lang="es-MX" sz="1800" b="1">
              <a:latin typeface="Arial" pitchFamily="34" charset="0"/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7453313" y="908050"/>
            <a:ext cx="1908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1800" b="1">
                <a:latin typeface="Arial" pitchFamily="34" charset="0"/>
              </a:rPr>
              <a:t> </a:t>
            </a:r>
            <a:endParaRPr lang="es-MX" sz="1800" b="1">
              <a:latin typeface="Arial" pitchFamily="34" charset="0"/>
            </a:endParaRP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180975" y="2852738"/>
            <a:ext cx="1628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600" b="1">
                <a:latin typeface="Arial" pitchFamily="34" charset="0"/>
              </a:rPr>
              <a:t>Competencias </a:t>
            </a:r>
          </a:p>
          <a:p>
            <a:r>
              <a:rPr lang="es-ES_tradnl" sz="1600" b="1">
                <a:latin typeface="Arial" pitchFamily="34" charset="0"/>
              </a:rPr>
              <a:t>generales</a:t>
            </a:r>
          </a:p>
          <a:p>
            <a:endParaRPr lang="es-MX" sz="1600" b="1">
              <a:latin typeface="Arial" pitchFamily="34" charset="0"/>
            </a:endParaRP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180975" y="5084763"/>
            <a:ext cx="16287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600" b="1">
                <a:latin typeface="Arial" pitchFamily="34" charset="0"/>
              </a:rPr>
              <a:t>Competencias </a:t>
            </a:r>
          </a:p>
          <a:p>
            <a:r>
              <a:rPr lang="es-ES_tradnl" sz="1600" b="1">
                <a:latin typeface="Arial" pitchFamily="34" charset="0"/>
              </a:rPr>
              <a:t>específicas</a:t>
            </a:r>
          </a:p>
          <a:p>
            <a:endParaRPr lang="es-MX" sz="1600" b="1">
              <a:latin typeface="Arial" pitchFamily="34" charset="0"/>
            </a:endParaRPr>
          </a:p>
          <a:p>
            <a:endParaRPr lang="es-MX" sz="1600" b="1">
              <a:latin typeface="Arial" pitchFamily="34" charset="0"/>
            </a:endParaRP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1619250" y="2408238"/>
            <a:ext cx="150812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sz="2400"/>
              <a:t> </a:t>
            </a:r>
            <a:r>
              <a:rPr lang="es-ES_tradnl" sz="1600" b="1">
                <a:latin typeface="Arial" pitchFamily="34" charset="0"/>
              </a:rPr>
              <a:t>Estrategias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        de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 aprendizaje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_tradnl" sz="1600" b="1">
              <a:latin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s-ES_tradnl" sz="1600" b="1">
                <a:latin typeface="Arial" pitchFamily="34" charset="0"/>
              </a:rPr>
              <a:t> Liderazgo 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 dirigencia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 de grupos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 y organiza-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 ciones</a:t>
            </a:r>
            <a:endParaRPr lang="es-MX" sz="1600" b="1">
              <a:latin typeface="Arial" pitchFamily="34" charset="0"/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3357563" y="2357438"/>
            <a:ext cx="13985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_tradnl" sz="1800"/>
              <a:t> </a:t>
            </a:r>
            <a:r>
              <a:rPr lang="es-ES_tradnl" sz="1600" b="1">
                <a:latin typeface="Arial" pitchFamily="34" charset="0"/>
              </a:rPr>
              <a:t>Lectura y</a:t>
            </a:r>
          </a:p>
          <a:p>
            <a:pPr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 redacción</a:t>
            </a:r>
          </a:p>
          <a:p>
            <a:pPr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 avanzadas</a:t>
            </a:r>
          </a:p>
          <a:p>
            <a:pPr>
              <a:buFont typeface="Wingdings" pitchFamily="2" charset="2"/>
              <a:buNone/>
            </a:pPr>
            <a:endParaRPr lang="es-ES_tradnl" sz="1600" b="1">
              <a:latin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_tradnl" sz="1600" b="1">
                <a:latin typeface="Arial" pitchFamily="34" charset="0"/>
              </a:rPr>
              <a:t> Manejo de </a:t>
            </a:r>
          </a:p>
          <a:p>
            <a:r>
              <a:rPr lang="es-ES_tradnl" sz="1600" b="1">
                <a:latin typeface="Arial" pitchFamily="34" charset="0"/>
              </a:rPr>
              <a:t>  las TICs</a:t>
            </a:r>
            <a:endParaRPr lang="es-MX" sz="1600" b="1">
              <a:latin typeface="Arial" pitchFamily="34" charset="0"/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5002213" y="2428875"/>
            <a:ext cx="1317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_tradnl" sz="1600" b="1">
                <a:latin typeface="Arial" pitchFamily="34" charset="0"/>
              </a:rPr>
              <a:t> Metodolo-</a:t>
            </a:r>
          </a:p>
          <a:p>
            <a:pPr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 gía de la</a:t>
            </a:r>
          </a:p>
          <a:p>
            <a:r>
              <a:rPr lang="es-ES_tradnl" sz="1600" b="1">
                <a:latin typeface="Arial" pitchFamily="34" charset="0"/>
              </a:rPr>
              <a:t>   investiga-</a:t>
            </a:r>
          </a:p>
          <a:p>
            <a:r>
              <a:rPr lang="es-ES_tradnl" sz="1600" b="1">
                <a:latin typeface="Arial" pitchFamily="34" charset="0"/>
              </a:rPr>
              <a:t>   ción</a:t>
            </a:r>
          </a:p>
          <a:p>
            <a:r>
              <a:rPr lang="es-ES_tradnl" sz="1600" b="1">
                <a:latin typeface="Arial" pitchFamily="34" charset="0"/>
              </a:rPr>
              <a:t>   científica</a:t>
            </a:r>
            <a:endParaRPr lang="es-MX" sz="1600" b="1">
              <a:latin typeface="Arial" pitchFamily="34" charset="0"/>
            </a:endParaRP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1692275" y="4437063"/>
            <a:ext cx="17478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_tradnl" sz="1600"/>
              <a:t> </a:t>
            </a:r>
            <a:r>
              <a:rPr lang="es-ES_tradnl" sz="1600" b="1">
                <a:latin typeface="Arial" pitchFamily="34" charset="0"/>
              </a:rPr>
              <a:t>Desarrollo de</a:t>
            </a:r>
          </a:p>
          <a:p>
            <a:pPr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proyectos de</a:t>
            </a:r>
          </a:p>
          <a:p>
            <a:pPr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servicios pro-</a:t>
            </a:r>
          </a:p>
          <a:p>
            <a:pPr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fesionales</a:t>
            </a:r>
          </a:p>
          <a:p>
            <a:pPr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(Emprendimien-</a:t>
            </a:r>
          </a:p>
          <a:p>
            <a:pPr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to)</a:t>
            </a:r>
          </a:p>
          <a:p>
            <a:pPr>
              <a:buFont typeface="Wingdings" pitchFamily="2" charset="2"/>
              <a:buChar char="§"/>
            </a:pPr>
            <a:r>
              <a:rPr lang="es-ES_tradnl" sz="1600" b="1">
                <a:latin typeface="Arial" pitchFamily="34" charset="0"/>
              </a:rPr>
              <a:t> Muestra de</a:t>
            </a:r>
          </a:p>
          <a:p>
            <a:pPr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creatividad</a:t>
            </a:r>
          </a:p>
          <a:p>
            <a:pPr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universitaria</a:t>
            </a:r>
            <a:endParaRPr lang="es-MX" sz="1600" b="1">
              <a:latin typeface="Arial" pitchFamily="34" charset="0"/>
            </a:endParaRP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3286125" y="4500563"/>
            <a:ext cx="13541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_tradnl" sz="1800" b="1">
                <a:latin typeface="Arial" pitchFamily="34" charset="0"/>
              </a:rPr>
              <a:t> Cultura e</a:t>
            </a:r>
          </a:p>
          <a:p>
            <a:pPr>
              <a:buFont typeface="Wingdings" pitchFamily="2" charset="2"/>
              <a:buNone/>
            </a:pPr>
            <a:r>
              <a:rPr lang="es-ES_tradnl" sz="1800" b="1">
                <a:latin typeface="Arial" pitchFamily="34" charset="0"/>
              </a:rPr>
              <a:t>   idioma</a:t>
            </a:r>
          </a:p>
          <a:p>
            <a:pPr>
              <a:buFont typeface="Wingdings" pitchFamily="2" charset="2"/>
              <a:buNone/>
            </a:pPr>
            <a:r>
              <a:rPr lang="es-ES_tradnl" sz="1800" b="1">
                <a:latin typeface="Arial" pitchFamily="34" charset="0"/>
              </a:rPr>
              <a:t>   extran-</a:t>
            </a:r>
          </a:p>
          <a:p>
            <a:pPr>
              <a:buFont typeface="Wingdings" pitchFamily="2" charset="2"/>
              <a:buNone/>
            </a:pPr>
            <a:r>
              <a:rPr lang="es-ES_tradnl" sz="1800" b="1">
                <a:latin typeface="Arial" pitchFamily="34" charset="0"/>
              </a:rPr>
              <a:t>   jeros</a:t>
            </a:r>
          </a:p>
          <a:p>
            <a:pPr>
              <a:buFont typeface="Wingdings" pitchFamily="2" charset="2"/>
              <a:buNone/>
            </a:pPr>
            <a:endParaRPr lang="es-MX" sz="1800" b="1">
              <a:latin typeface="Arial" pitchFamily="34" charset="0"/>
            </a:endParaRP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4930775" y="4500563"/>
            <a:ext cx="1454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_tradnl" sz="1800" b="1">
                <a:latin typeface="Arial" pitchFamily="34" charset="0"/>
              </a:rPr>
              <a:t> Razona-</a:t>
            </a:r>
          </a:p>
          <a:p>
            <a:pPr>
              <a:buFont typeface="Wingdings" pitchFamily="2" charset="2"/>
              <a:buNone/>
            </a:pPr>
            <a:r>
              <a:rPr lang="es-ES_tradnl" sz="1800" b="1">
                <a:latin typeface="Arial" pitchFamily="34" charset="0"/>
              </a:rPr>
              <a:t>   miento</a:t>
            </a:r>
          </a:p>
          <a:p>
            <a:pPr>
              <a:buFont typeface="Wingdings" pitchFamily="2" charset="2"/>
              <a:buNone/>
            </a:pPr>
            <a:r>
              <a:rPr lang="es-ES_tradnl" sz="1800" b="1">
                <a:latin typeface="Arial" pitchFamily="34" charset="0"/>
              </a:rPr>
              <a:t>   lógico-</a:t>
            </a:r>
          </a:p>
          <a:p>
            <a:pPr>
              <a:buFont typeface="Wingdings" pitchFamily="2" charset="2"/>
              <a:buNone/>
            </a:pPr>
            <a:r>
              <a:rPr lang="es-ES_tradnl" sz="1800" b="1">
                <a:latin typeface="Arial" pitchFamily="34" charset="0"/>
              </a:rPr>
              <a:t>matemático</a:t>
            </a:r>
            <a:endParaRPr lang="es-MX" sz="1800" b="1">
              <a:latin typeface="Arial" pitchFamily="34" charset="0"/>
            </a:endParaRP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716713" y="4357688"/>
            <a:ext cx="1857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ES_tradnl" sz="1600" b="1">
                <a:latin typeface="Arial" pitchFamily="34" charset="0"/>
              </a:rPr>
              <a:t> Bases  éticas </a:t>
            </a:r>
          </a:p>
          <a:p>
            <a:pPr algn="just"/>
            <a:r>
              <a:rPr lang="es-ES_tradnl" sz="1600" b="1">
                <a:latin typeface="Arial" pitchFamily="34" charset="0"/>
              </a:rPr>
              <a:t>   del desempe-</a:t>
            </a:r>
          </a:p>
          <a:p>
            <a:pPr algn="just"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 ño laboral </a:t>
            </a:r>
          </a:p>
          <a:p>
            <a:pPr algn="just">
              <a:buFont typeface="Wingdings" pitchFamily="2" charset="2"/>
              <a:buChar char="§"/>
            </a:pPr>
            <a:r>
              <a:rPr lang="es-ES_tradnl" sz="1600" b="1">
                <a:latin typeface="Arial" pitchFamily="34" charset="0"/>
              </a:rPr>
              <a:t> Caracteriza-</a:t>
            </a:r>
          </a:p>
          <a:p>
            <a:pPr algn="just"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 ción de las    </a:t>
            </a:r>
          </a:p>
          <a:p>
            <a:pPr algn="just"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 prácticas       </a:t>
            </a:r>
          </a:p>
          <a:p>
            <a:pPr algn="just"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   profesionales</a:t>
            </a:r>
            <a:endParaRPr lang="es-MX" sz="1600" b="1">
              <a:latin typeface="Arial" pitchFamily="34" charset="0"/>
            </a:endParaRPr>
          </a:p>
        </p:txBody>
      </p:sp>
      <p:sp>
        <p:nvSpPr>
          <p:cNvPr id="33" name="36 CuadroTexto"/>
          <p:cNvSpPr txBox="1">
            <a:spLocks noChangeArrowheads="1"/>
          </p:cNvSpPr>
          <p:nvPr/>
        </p:nvSpPr>
        <p:spPr bwMode="auto">
          <a:xfrm>
            <a:off x="6430963" y="2143125"/>
            <a:ext cx="271462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lang="es-ES_tradnl" sz="1400" b="1">
              <a:latin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_tradnl" sz="1600" b="1">
                <a:latin typeface="Arial" pitchFamily="34" charset="0"/>
              </a:rPr>
              <a:t>El ejercicio profesional</a:t>
            </a:r>
          </a:p>
          <a:p>
            <a:pPr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en la sociedad contem-</a:t>
            </a:r>
          </a:p>
          <a:p>
            <a:pPr>
              <a:buFont typeface="Wingdings" pitchFamily="2" charset="2"/>
              <a:buNone/>
            </a:pPr>
            <a:r>
              <a:rPr lang="es-ES_tradnl" sz="1600" b="1">
                <a:latin typeface="Arial" pitchFamily="34" charset="0"/>
              </a:rPr>
              <a:t>poránea.</a:t>
            </a:r>
          </a:p>
          <a:p>
            <a:pPr>
              <a:buFont typeface="Wingdings" pitchFamily="2" charset="2"/>
              <a:buChar char="§"/>
            </a:pPr>
            <a:r>
              <a:rPr lang="es-ES_tradnl" sz="1600" b="1">
                <a:latin typeface="Arial" pitchFamily="34" charset="0"/>
              </a:rPr>
              <a:t> Conocimiento  socio-económico del contexto nacional, regional y </a:t>
            </a:r>
          </a:p>
          <a:p>
            <a:r>
              <a:rPr lang="es-ES_tradnl" sz="1600" b="1">
                <a:latin typeface="Arial" pitchFamily="34" charset="0"/>
              </a:rPr>
              <a:t>local </a:t>
            </a:r>
            <a:endParaRPr lang="es-MX" sz="1600" b="1">
              <a:latin typeface="Arial" pitchFamily="34" charset="0"/>
            </a:endParaRPr>
          </a:p>
          <a:p>
            <a:endParaRPr lang="es-MX"/>
          </a:p>
        </p:txBody>
      </p:sp>
      <p:sp>
        <p:nvSpPr>
          <p:cNvPr id="34" name="3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4788" y="6248400"/>
            <a:ext cx="1905000" cy="457200"/>
          </a:xfrm>
          <a:noFill/>
        </p:spPr>
        <p:txBody>
          <a:bodyPr/>
          <a:lstStyle/>
          <a:p>
            <a:r>
              <a:rPr lang="es-ES" smtClean="0"/>
              <a:t>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5588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MX" sz="240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28675" y="0"/>
            <a:ext cx="7335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800" b="1">
                <a:latin typeface="Arial" pitchFamily="34" charset="0"/>
              </a:rPr>
              <a:t>METODOLOGÍA  PARA LA REESTRUCTURACIÓN CURRRICULAR</a:t>
            </a:r>
            <a:endParaRPr lang="es-ES" sz="1800" b="1">
              <a:latin typeface="Arial" pitchFamily="34" charset="0"/>
            </a:endParaRPr>
          </a:p>
          <a:p>
            <a:endParaRPr lang="es-MX" sz="1800">
              <a:latin typeface="Arial" pitchFamily="34" charset="0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828675" y="333375"/>
            <a:ext cx="72755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55650" y="404813"/>
            <a:ext cx="5259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600" b="1">
                <a:latin typeface="Arial" pitchFamily="34" charset="0"/>
              </a:rPr>
              <a:t>ESTABLECIMIENTO DE CRITERIOS COMUNES</a:t>
            </a:r>
            <a:endParaRPr lang="es-MX" sz="1600" b="1">
              <a:latin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50825" y="765175"/>
            <a:ext cx="5980113" cy="6092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endParaRPr lang="es-MX" sz="240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12775" y="836613"/>
            <a:ext cx="4681538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MX" sz="240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85800" y="836613"/>
            <a:ext cx="4503738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s-MX" sz="1600" b="1"/>
              <a:t>DISEÑO DE LA ESTRUCTURA CURRICULAR</a:t>
            </a:r>
          </a:p>
          <a:p>
            <a:endParaRPr lang="es-MX" sz="160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23850" y="1196975"/>
            <a:ext cx="583406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s-ES_tradnl" sz="1400" b="1"/>
              <a:t> </a:t>
            </a:r>
            <a:r>
              <a:rPr lang="es-ES_tradnl" sz="1400" b="1">
                <a:latin typeface="Arial" pitchFamily="34" charset="0"/>
              </a:rPr>
              <a:t>DEFINICIÓN DE OBJETIVOS GENERALES DEL PROGRAMA</a:t>
            </a:r>
          </a:p>
          <a:p>
            <a:endParaRPr lang="es-ES_tradnl" sz="1400" b="1">
              <a:latin typeface="Arial" pitchFamily="34" charset="0"/>
            </a:endParaRPr>
          </a:p>
          <a:p>
            <a:r>
              <a:rPr lang="es-ES_tradnl" sz="1400" b="1"/>
              <a:t>   </a:t>
            </a:r>
          </a:p>
          <a:p>
            <a:endParaRPr lang="es-ES_tradnl" sz="1400" b="1"/>
          </a:p>
          <a:p>
            <a:pPr>
              <a:buFontTx/>
              <a:buBlip>
                <a:blip r:embed="rId2"/>
              </a:buBlip>
            </a:pPr>
            <a:endParaRPr lang="es-ES_tradnl" sz="1400" b="1"/>
          </a:p>
          <a:p>
            <a:pPr>
              <a:buFontTx/>
              <a:buBlip>
                <a:blip r:embed="rId2"/>
              </a:buBlip>
            </a:pPr>
            <a:endParaRPr lang="es-ES_tradnl" sz="1400" b="1"/>
          </a:p>
          <a:p>
            <a:endParaRPr lang="es-ES_tradnl" sz="1400" b="1"/>
          </a:p>
          <a:p>
            <a:r>
              <a:rPr lang="es-ES_tradnl" sz="1400" b="1"/>
              <a:t> </a:t>
            </a:r>
          </a:p>
          <a:p>
            <a:endParaRPr lang="es-ES_tradnl" sz="1400" b="1"/>
          </a:p>
          <a:p>
            <a:endParaRPr lang="es-MX" sz="1400" b="1"/>
          </a:p>
          <a:p>
            <a:endParaRPr lang="es-MX" sz="240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23850" y="1484313"/>
            <a:ext cx="56181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s-MX" sz="1400" b="1">
                <a:latin typeface="Arial" pitchFamily="34" charset="0"/>
              </a:rPr>
              <a:t> FORMULACIÓN DE PERFILES DE INGRESO,  PERMANENCIA  </a:t>
            </a:r>
          </a:p>
          <a:p>
            <a:r>
              <a:rPr lang="es-MX" sz="1400" b="1">
                <a:latin typeface="Arial" pitchFamily="34" charset="0"/>
              </a:rPr>
              <a:t>   Y DE EGRESO</a:t>
            </a:r>
          </a:p>
          <a:p>
            <a:endParaRPr lang="es-MX" sz="1400" b="1">
              <a:latin typeface="Arial" pitchFamily="34" charset="0"/>
            </a:endParaRPr>
          </a:p>
          <a:p>
            <a:endParaRPr lang="es-ES_tradnl" sz="1400" b="1">
              <a:latin typeface="Arial" pitchFamily="34" charset="0"/>
            </a:endParaRPr>
          </a:p>
          <a:p>
            <a:endParaRPr lang="es-ES_tradnl" sz="1400" b="1">
              <a:latin typeface="Arial" pitchFamily="34" charset="0"/>
            </a:endParaRPr>
          </a:p>
          <a:p>
            <a:endParaRPr lang="es-MX" sz="140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23850" y="2276475"/>
            <a:ext cx="61229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s-ES_tradnl" sz="1400" b="1"/>
              <a:t> </a:t>
            </a:r>
            <a:r>
              <a:rPr lang="es-ES_tradnl" sz="1400" b="1">
                <a:latin typeface="Arial" pitchFamily="34" charset="0"/>
              </a:rPr>
              <a:t>DEFINICIÓN DEL MODELO CURRICULAR:  ÁREAS, FASES, EJES,      </a:t>
            </a:r>
          </a:p>
          <a:p>
            <a:r>
              <a:rPr lang="es-ES_tradnl" sz="1400" b="1">
                <a:latin typeface="Arial" pitchFamily="34" charset="0"/>
              </a:rPr>
              <a:t>    LÍNEAS, RUTAS ACADÉMICAS  Y    ESTRUCTURA DE   </a:t>
            </a:r>
          </a:p>
          <a:p>
            <a:r>
              <a:rPr lang="es-ES_tradnl" sz="1400" b="1">
                <a:latin typeface="Arial" pitchFamily="34" charset="0"/>
              </a:rPr>
              <a:t>    INTEGRACIÓN</a:t>
            </a:r>
            <a:endParaRPr lang="es-ES_tradnl" sz="1400" b="1"/>
          </a:p>
          <a:p>
            <a:endParaRPr lang="es-MX" sz="140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23850" y="2924175"/>
            <a:ext cx="46116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Clr>
                <a:srgbClr val="000066"/>
              </a:buClr>
              <a:buFont typeface="Wingdings" pitchFamily="2" charset="2"/>
              <a:buBlip>
                <a:blip r:embed="rId2"/>
              </a:buBlip>
            </a:pPr>
            <a:r>
              <a:rPr lang="es-MX" sz="1400" b="1">
                <a:latin typeface="Arial" pitchFamily="34" charset="0"/>
              </a:rPr>
              <a:t> SELECCIÓN Y ORGANIZACIÓN DE CONTENIDOS</a:t>
            </a:r>
            <a:endParaRPr lang="es-MX" sz="1600" b="1"/>
          </a:p>
          <a:p>
            <a:endParaRPr lang="es-MX" sz="1400" b="1">
              <a:latin typeface="Arial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23850" y="3141663"/>
            <a:ext cx="5834063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Blip>
                <a:blip r:embed="rId2"/>
              </a:buBlip>
            </a:pPr>
            <a:r>
              <a:rPr lang="es-MX" sz="1400" b="1">
                <a:latin typeface="Arial" pitchFamily="34" charset="0"/>
              </a:rPr>
              <a:t> CLASIFICACIÓN DE ASIGNATURAS, SEGÚN SU ORIENTACIÓN:  </a:t>
            </a:r>
          </a:p>
          <a:p>
            <a:pPr>
              <a:lnSpc>
                <a:spcPct val="80000"/>
              </a:lnSpc>
            </a:pPr>
            <a:r>
              <a:rPr lang="es-MX" sz="1400" b="1">
                <a:latin typeface="Arial" pitchFamily="34" charset="0"/>
              </a:rPr>
              <a:t>   TEÓRICO-CONCEPTUALES, TEÓRICO PRÁCTICAS Y TEÓRICO-</a:t>
            </a:r>
          </a:p>
          <a:p>
            <a:pPr>
              <a:lnSpc>
                <a:spcPct val="80000"/>
              </a:lnSpc>
            </a:pPr>
            <a:r>
              <a:rPr lang="es-MX" sz="1400" b="1">
                <a:latin typeface="Arial" pitchFamily="34" charset="0"/>
              </a:rPr>
              <a:t>    INSTRUMENTALES</a:t>
            </a:r>
          </a:p>
          <a:p>
            <a:endParaRPr lang="es-MX" sz="1400">
              <a:latin typeface="Arial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23850" y="3716338"/>
            <a:ext cx="5980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Tx/>
              <a:buBlip>
                <a:blip r:embed="rId2"/>
              </a:buBlip>
            </a:pPr>
            <a:r>
              <a:rPr lang="es-MX" sz="1400" b="1">
                <a:latin typeface="Arial" pitchFamily="34" charset="0"/>
              </a:rPr>
              <a:t> DEFINICIÓN DE MECANISMOS PARA LA MULTI, INTER Y TRANS-</a:t>
            </a:r>
          </a:p>
          <a:p>
            <a:pPr>
              <a:lnSpc>
                <a:spcPct val="85000"/>
              </a:lnSpc>
            </a:pPr>
            <a:r>
              <a:rPr lang="es-MX" sz="1400" b="1">
                <a:latin typeface="Arial" pitchFamily="34" charset="0"/>
              </a:rPr>
              <a:t>    DISCIPLINARIEDAD: PUENTES CONCEPTUALES, PROBLEMAS     </a:t>
            </a:r>
          </a:p>
          <a:p>
            <a:pPr>
              <a:lnSpc>
                <a:spcPct val="85000"/>
              </a:lnSpc>
            </a:pPr>
            <a:r>
              <a:rPr lang="es-MX" sz="1400" b="1">
                <a:latin typeface="Arial" pitchFamily="34" charset="0"/>
              </a:rPr>
              <a:t>    EJE, OBJETOS DE TRANSFORMACIÓN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23850" y="4292600"/>
            <a:ext cx="4532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s-MX" sz="1400" b="1">
                <a:latin typeface="Arial" pitchFamily="34" charset="0"/>
              </a:rPr>
              <a:t> PROPUESTA DEL MODELO PSICOPEDAGÓGICO</a:t>
            </a:r>
          </a:p>
          <a:p>
            <a:endParaRPr lang="es-MX" sz="1400">
              <a:latin typeface="Arial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23850" y="4508500"/>
            <a:ext cx="5980113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buFontTx/>
              <a:buBlip>
                <a:blip r:embed="rId2"/>
              </a:buBlip>
            </a:pPr>
            <a:r>
              <a:rPr lang="es-MX" sz="1400" b="1">
                <a:latin typeface="Arial" pitchFamily="34" charset="0"/>
              </a:rPr>
              <a:t> DEFINICIÓN DEL SISTEMA DE EVALUACIÓN DEL APRENDIZAJE</a:t>
            </a:r>
          </a:p>
          <a:p>
            <a:pPr>
              <a:lnSpc>
                <a:spcPct val="105000"/>
              </a:lnSpc>
              <a:buFontTx/>
              <a:buBlip>
                <a:blip r:embed="rId2"/>
              </a:buBlip>
            </a:pPr>
            <a:r>
              <a:rPr lang="es-ES_tradnl" sz="1400" b="1">
                <a:latin typeface="Arial" pitchFamily="34" charset="0"/>
              </a:rPr>
              <a:t> </a:t>
            </a:r>
            <a:r>
              <a:rPr lang="es-MX" sz="1400" b="1">
                <a:latin typeface="Arial" pitchFamily="34" charset="0"/>
              </a:rPr>
              <a:t>APLICACIÓN DEL SISTEMA DE CRÉDITOS</a:t>
            </a:r>
          </a:p>
          <a:p>
            <a:pPr>
              <a:lnSpc>
                <a:spcPct val="105000"/>
              </a:lnSpc>
              <a:buFontTx/>
              <a:buBlip>
                <a:blip r:embed="rId2"/>
              </a:buBlip>
            </a:pPr>
            <a:r>
              <a:rPr lang="es-MX" sz="1400" b="1">
                <a:latin typeface="Arial" pitchFamily="34" charset="0"/>
              </a:rPr>
              <a:t> ELABORACIÓN DE UN FORMATO COMÚN PARA EL  DISEÑO DE  </a:t>
            </a:r>
          </a:p>
          <a:p>
            <a:pPr>
              <a:lnSpc>
                <a:spcPct val="105000"/>
              </a:lnSpc>
            </a:pPr>
            <a:r>
              <a:rPr lang="es-MX" sz="1400" b="1">
                <a:latin typeface="Arial" pitchFamily="34" charset="0"/>
              </a:rPr>
              <a:t>   UNIDADES DIDÁCTICAS</a:t>
            </a:r>
          </a:p>
          <a:p>
            <a:pPr>
              <a:lnSpc>
                <a:spcPct val="105000"/>
              </a:lnSpc>
            </a:pPr>
            <a:endParaRPr lang="es-MX" sz="1400" b="1">
              <a:latin typeface="Arial" pitchFamily="34" charset="0"/>
            </a:endParaRPr>
          </a:p>
          <a:p>
            <a:endParaRPr lang="es-MX" sz="1400" b="1">
              <a:latin typeface="Arial" pitchFamily="34" charset="0"/>
            </a:endParaRPr>
          </a:p>
          <a:p>
            <a:pPr>
              <a:buFontTx/>
              <a:buBlip>
                <a:blip r:embed="rId2"/>
              </a:buBlip>
            </a:pPr>
            <a:endParaRPr lang="es-MX" sz="1400" b="1">
              <a:latin typeface="Arial" pitchFamily="34" charset="0"/>
            </a:endParaRPr>
          </a:p>
          <a:p>
            <a:endParaRPr lang="es-MX" sz="1400" b="1">
              <a:latin typeface="Arial" pitchFamily="34" charset="0"/>
            </a:endParaRPr>
          </a:p>
          <a:p>
            <a:endParaRPr lang="es-MX" sz="1400" b="1">
              <a:latin typeface="Arial" pitchFamily="34" charset="0"/>
            </a:endParaRPr>
          </a:p>
          <a:p>
            <a:pPr>
              <a:buFontTx/>
              <a:buBlip>
                <a:blip r:embed="rId2"/>
              </a:buBlip>
            </a:pPr>
            <a:endParaRPr lang="es-MX" sz="1400" b="1">
              <a:latin typeface="Arial" pitchFamily="34" charset="0"/>
            </a:endParaRPr>
          </a:p>
          <a:p>
            <a:endParaRPr lang="es-MX" sz="1400" b="1">
              <a:latin typeface="Arial" pitchFamily="34" charset="0"/>
            </a:endParaRPr>
          </a:p>
          <a:p>
            <a:endParaRPr lang="es-MX" sz="1400">
              <a:latin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23850" y="5373688"/>
            <a:ext cx="5980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s-MX" sz="1400" b="1">
                <a:latin typeface="Arial" pitchFamily="34" charset="0"/>
              </a:rPr>
              <a:t> FORMULACIÓN DEL PLAN DE TRANSICIÓN Y SEGUIMIENTO DEL  </a:t>
            </a:r>
          </a:p>
          <a:p>
            <a:r>
              <a:rPr lang="es-MX" sz="1400" b="1">
                <a:latin typeface="Arial" pitchFamily="34" charset="0"/>
              </a:rPr>
              <a:t>    PROYECTO CURRICULAR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23850" y="5876925"/>
            <a:ext cx="62658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rgbClr val="000066"/>
              </a:buClr>
              <a:buFont typeface="Wingdings" pitchFamily="2" charset="2"/>
              <a:buBlip>
                <a:blip r:embed="rId2"/>
              </a:buBlip>
            </a:pPr>
            <a:r>
              <a:rPr lang="es-MX" sz="1400" b="1">
                <a:latin typeface="Arial" pitchFamily="34" charset="0"/>
              </a:rPr>
              <a:t> UNIFORMAR  LOS TIEMPOS DE  DURACIÓN DE LA LICENCIATURA</a:t>
            </a:r>
          </a:p>
          <a:p>
            <a:pPr>
              <a:lnSpc>
                <a:spcPct val="115000"/>
              </a:lnSpc>
              <a:buClr>
                <a:srgbClr val="000066"/>
              </a:buClr>
              <a:buFont typeface="Wingdings" pitchFamily="2" charset="2"/>
              <a:buBlip>
                <a:blip r:embed="rId2"/>
              </a:buBlip>
            </a:pPr>
            <a:r>
              <a:rPr lang="es-ES_tradnl" sz="1400" b="1">
                <a:latin typeface="Arial" pitchFamily="34" charset="0"/>
              </a:rPr>
              <a:t> </a:t>
            </a:r>
            <a:r>
              <a:rPr lang="es-MX" sz="1400" b="1">
                <a:latin typeface="Arial" pitchFamily="34" charset="0"/>
              </a:rPr>
              <a:t>DEFINIR CRITERIOS Y MODALIDADES DE TITULACIÓN</a:t>
            </a:r>
          </a:p>
          <a:p>
            <a:pPr>
              <a:lnSpc>
                <a:spcPct val="115000"/>
              </a:lnSpc>
              <a:buClr>
                <a:srgbClr val="000066"/>
              </a:buClr>
              <a:buFont typeface="Wingdings" pitchFamily="2" charset="2"/>
              <a:buBlip>
                <a:blip r:embed="rId2"/>
              </a:buBlip>
            </a:pPr>
            <a:r>
              <a:rPr lang="es-ES_tradnl" sz="1400" b="1">
                <a:latin typeface="Arial" pitchFamily="34" charset="0"/>
              </a:rPr>
              <a:t> DISEÑAR LOS </a:t>
            </a:r>
            <a:r>
              <a:rPr lang="es-MX" sz="1400" b="1">
                <a:latin typeface="Arial" pitchFamily="34" charset="0"/>
              </a:rPr>
              <a:t>PROGRAMAS DE APOYO</a:t>
            </a:r>
            <a:endParaRPr lang="es-ES" sz="1400" b="1">
              <a:latin typeface="Arial" pitchFamily="34" charset="0"/>
            </a:endParaRPr>
          </a:p>
          <a:p>
            <a:pPr>
              <a:lnSpc>
                <a:spcPct val="115000"/>
              </a:lnSpc>
              <a:buClr>
                <a:srgbClr val="000066"/>
              </a:buClr>
              <a:buFont typeface="Wingdings" pitchFamily="2" charset="2"/>
              <a:buBlip>
                <a:blip r:embed="rId2"/>
              </a:buBlip>
            </a:pPr>
            <a:endParaRPr lang="es-MX" sz="1400" b="1">
              <a:latin typeface="Arial" pitchFamily="34" charset="0"/>
            </a:endParaRPr>
          </a:p>
          <a:p>
            <a:pPr>
              <a:lnSpc>
                <a:spcPct val="115000"/>
              </a:lnSpc>
            </a:pPr>
            <a:endParaRPr lang="es-MX" sz="1400">
              <a:latin typeface="Arial" pitchFamily="34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23850" y="1989138"/>
            <a:ext cx="3832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s-ES_tradnl" sz="1400"/>
              <a:t> </a:t>
            </a:r>
            <a:r>
              <a:rPr lang="es-ES_tradnl" sz="1400" b="1">
                <a:latin typeface="Arial" pitchFamily="34" charset="0"/>
              </a:rPr>
              <a:t>ESTABLECIMIENTO DE COMPETENCIAS</a:t>
            </a:r>
            <a:endParaRPr lang="es-MX" sz="1400" b="1">
              <a:latin typeface="Arial" pitchFamily="34" charset="0"/>
            </a:endParaRPr>
          </a:p>
          <a:p>
            <a:pPr>
              <a:buFontTx/>
              <a:buBlip>
                <a:blip r:embed="rId2"/>
              </a:buBlip>
            </a:pPr>
            <a:endParaRPr lang="es-MX" sz="1400" b="1">
              <a:latin typeface="Arial" pitchFamily="34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6519863" y="1125538"/>
            <a:ext cx="2447925" cy="57324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>
              <a:defRPr/>
            </a:pPr>
            <a:endParaRPr lang="es-MX" sz="2400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519863" y="549275"/>
            <a:ext cx="24161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1600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s-ES_tradnl" sz="1600" b="1">
                <a:latin typeface="Arial" pitchFamily="34" charset="0"/>
              </a:rPr>
              <a:t>ETAPAS PARA</a:t>
            </a:r>
          </a:p>
          <a:p>
            <a:pPr algn="ctr">
              <a:lnSpc>
                <a:spcPct val="80000"/>
              </a:lnSpc>
            </a:pPr>
            <a:r>
              <a:rPr lang="es-ES_tradnl" sz="1600" b="1">
                <a:latin typeface="Arial" pitchFamily="34" charset="0"/>
              </a:rPr>
              <a:t>LA IMPLEMENTACIÓN </a:t>
            </a:r>
            <a:endParaRPr lang="es-MX" sz="1600" b="1">
              <a:latin typeface="Arial" pitchFamily="34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6589713" y="1671638"/>
            <a:ext cx="24765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s-ES_tradnl" sz="16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DISEÑO DEL PLAN  </a:t>
            </a:r>
            <a:r>
              <a:rPr lang="es-ES_tradnl" sz="1400" b="1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</a:p>
          <a:p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s-ES_tradnl" sz="1400" b="1" dirty="0" smtClean="0">
                <a:solidFill>
                  <a:srgbClr val="C00000"/>
                </a:solidFill>
                <a:latin typeface="Arial Black" pitchFamily="34" charset="0"/>
              </a:rPr>
              <a:t>   DE </a:t>
            </a:r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TRANSICIÓN A </a:t>
            </a:r>
            <a:endParaRPr lang="es-ES_tradnl" sz="1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s-ES_tradnl" sz="1400" b="1" dirty="0" smtClean="0">
                <a:solidFill>
                  <a:srgbClr val="C00000"/>
                </a:solidFill>
                <a:latin typeface="Arial Black" pitchFamily="34" charset="0"/>
              </a:rPr>
              <a:t>   LA </a:t>
            </a:r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INNOVACIÓN</a:t>
            </a:r>
          </a:p>
          <a:p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    CURRICULAR</a:t>
            </a:r>
          </a:p>
          <a:p>
            <a:endParaRPr lang="es-ES_tradnl" sz="1400" b="1" dirty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  DISEÑO DEL PLAN </a:t>
            </a:r>
            <a:endParaRPr lang="es-ES_tradnl" sz="1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s-ES_tradnl" sz="1400" b="1" dirty="0" smtClean="0">
                <a:solidFill>
                  <a:srgbClr val="C00000"/>
                </a:solidFill>
                <a:latin typeface="Arial Black" pitchFamily="34" charset="0"/>
              </a:rPr>
              <a:t>   DE </a:t>
            </a:r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SEGUIMIENTO,     </a:t>
            </a:r>
          </a:p>
          <a:p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    CONTROL  Y      </a:t>
            </a:r>
          </a:p>
          <a:p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    EVALUACIÓN DEL</a:t>
            </a:r>
          </a:p>
          <a:p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    DESARROLLO DEL   </a:t>
            </a:r>
          </a:p>
          <a:p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    NUEVO PROYECTO </a:t>
            </a:r>
          </a:p>
          <a:p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    CURRICULAR</a:t>
            </a:r>
          </a:p>
          <a:p>
            <a:endParaRPr lang="es-ES_tradnl" sz="1400" b="1" dirty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 CONSOLIDACIÓN </a:t>
            </a:r>
            <a:endParaRPr lang="es-ES_tradnl" sz="1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s-ES_tradnl" sz="1400" b="1" dirty="0" smtClean="0">
                <a:solidFill>
                  <a:srgbClr val="C00000"/>
                </a:solidFill>
                <a:latin typeface="Arial Black" pitchFamily="34" charset="0"/>
              </a:rPr>
              <a:t>  DEL </a:t>
            </a:r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MODELO DE </a:t>
            </a:r>
            <a:endParaRPr lang="es-ES_tradnl" sz="1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s-ES_tradnl" sz="14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s-ES_tradnl" sz="1400" b="1" dirty="0" smtClean="0">
                <a:solidFill>
                  <a:srgbClr val="C00000"/>
                </a:solidFill>
                <a:latin typeface="Arial Black" pitchFamily="34" charset="0"/>
              </a:rPr>
              <a:t>  ÁREAS ACADÉMICAS</a:t>
            </a:r>
            <a:endParaRPr lang="es-ES_tradnl" sz="1400" b="1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s-ES_tradnl" sz="1400" b="1" dirty="0">
                <a:latin typeface="Arial" pitchFamily="34" charset="0"/>
              </a:rPr>
              <a:t>   </a:t>
            </a:r>
            <a:endParaRPr lang="es-MX" sz="1400" b="1" dirty="0">
              <a:latin typeface="Arial" pitchFamily="34" charset="0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6215074" y="1571625"/>
            <a:ext cx="358764" cy="719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6216650" y="3143250"/>
            <a:ext cx="285750" cy="7191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6216650" y="5072063"/>
            <a:ext cx="285750" cy="719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26" name="2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4788" y="6248400"/>
            <a:ext cx="1905000" cy="457200"/>
          </a:xfrm>
          <a:noFill/>
        </p:spPr>
        <p:txBody>
          <a:bodyPr/>
          <a:lstStyle/>
          <a:p>
            <a:r>
              <a:rPr lang="es-ES" smtClean="0"/>
              <a:t>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AA8F4B1-D38B-4126-9BEF-99B02507C991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3" name="1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8F4B1-D38B-4126-9BEF-99B02507C991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Raquel\Pictures\ARQUITECTURA_files\13495-6.jpg"/>
          <p:cNvPicPr>
            <a:picLocks noChangeAspect="1" noChangeArrowheads="1"/>
          </p:cNvPicPr>
          <p:nvPr/>
        </p:nvPicPr>
        <p:blipFill>
          <a:blip r:embed="rId3" cstate="print">
            <a:lum bright="66000" contrast="-8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214546" y="142852"/>
            <a:ext cx="52863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9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PROGRAMA </a:t>
            </a:r>
            <a:r>
              <a:rPr lang="es-ES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INSTITUCIONAL </a:t>
            </a:r>
            <a:r>
              <a:rPr lang="es-ES" sz="9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ORDENAMIENTO CURRICULAR</a:t>
            </a:r>
            <a:endParaRPr lang="es-MX" sz="900" dirty="0"/>
          </a:p>
        </p:txBody>
      </p:sp>
      <p:sp>
        <p:nvSpPr>
          <p:cNvPr id="6" name="5 Rectángulo"/>
          <p:cNvSpPr/>
          <p:nvPr/>
        </p:nvSpPr>
        <p:spPr>
          <a:xfrm>
            <a:off x="285720" y="142852"/>
            <a:ext cx="500066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57158" y="214290"/>
          <a:ext cx="357190" cy="357190"/>
        </p:xfrm>
        <a:graphic>
          <a:graphicData uri="http://schemas.openxmlformats.org/presentationml/2006/ole">
            <p:oleObj spid="_x0000_s1026" name="CorelDRAW" r:id="rId4" imgW="2030400" imgH="1839960" progId="">
              <p:embed/>
            </p:oleObj>
          </a:graphicData>
        </a:graphic>
      </p:graphicFrame>
      <p:sp>
        <p:nvSpPr>
          <p:cNvPr id="8" name="7 Rectángulo"/>
          <p:cNvSpPr/>
          <p:nvPr/>
        </p:nvSpPr>
        <p:spPr>
          <a:xfrm>
            <a:off x="8501090" y="214290"/>
            <a:ext cx="42862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8715404" y="428604"/>
            <a:ext cx="142876" cy="152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8715404" y="285728"/>
            <a:ext cx="142876" cy="1428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8572528" y="357166"/>
            <a:ext cx="214314" cy="22383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8572528" y="285728"/>
            <a:ext cx="142876" cy="1428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8643966" y="35716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Brush Script MT" pitchFamily="66" charset="0"/>
              </a:rPr>
              <a:t>C</a:t>
            </a:r>
            <a:endParaRPr lang="es-MX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429652" y="142852"/>
            <a:ext cx="31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  <a:latin typeface="Brush Script MT" pitchFamily="66" charset="0"/>
              </a:rPr>
              <a:t>P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501090" y="214290"/>
            <a:ext cx="296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Brush Script MT" pitchFamily="66" charset="0"/>
              </a:rPr>
              <a:t>I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572528" y="28572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Brush Script MT" pitchFamily="66" charset="0"/>
              </a:rPr>
              <a:t>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57158" y="714356"/>
            <a:ext cx="8429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 </a:t>
            </a:r>
            <a:endParaRPr lang="es-MX" sz="1200" dirty="0" smtClean="0"/>
          </a:p>
          <a:p>
            <a:pPr algn="just"/>
            <a:r>
              <a:rPr lang="es-ES" sz="1200" dirty="0" smtClean="0"/>
              <a:t> </a:t>
            </a:r>
            <a:endParaRPr lang="es-MX" sz="1200" dirty="0" smtClean="0"/>
          </a:p>
          <a:p>
            <a:pPr algn="just"/>
            <a:r>
              <a:rPr lang="es-ES" sz="1200" dirty="0" smtClean="0"/>
              <a:t> </a:t>
            </a:r>
            <a:endParaRPr lang="es-MX" sz="1200" dirty="0" smtClean="0"/>
          </a:p>
          <a:p>
            <a:pPr algn="just"/>
            <a:endParaRPr lang="es-MX" sz="1200" dirty="0" smtClean="0"/>
          </a:p>
          <a:p>
            <a:endParaRPr lang="es-MX" sz="12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85720" y="857232"/>
            <a:ext cx="857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         </a:t>
            </a:r>
            <a:endParaRPr lang="es-MX" sz="1200" dirty="0"/>
          </a:p>
        </p:txBody>
      </p:sp>
      <p:pic>
        <p:nvPicPr>
          <p:cNvPr id="19" name="Picture 2" descr="C:\Users\Raquel\Pictures\ARQUITECTURA_files\13495-6.jpg"/>
          <p:cNvPicPr>
            <a:picLocks noChangeAspect="1" noChangeArrowheads="1"/>
          </p:cNvPicPr>
          <p:nvPr/>
        </p:nvPicPr>
        <p:blipFill>
          <a:blip r:embed="rId3" cstate="print">
            <a:lum bright="66000" contrast="-86000"/>
          </a:blip>
          <a:srcRect/>
          <a:stretch>
            <a:fillRect/>
          </a:stretch>
        </p:blipFill>
        <p:spPr bwMode="auto">
          <a:xfrm>
            <a:off x="8215338" y="0"/>
            <a:ext cx="71434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7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000232" y="500042"/>
            <a:ext cx="18473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endParaRPr lang="es-MX" sz="1600" dirty="0">
              <a:latin typeface="Arial Black" pitchFamily="34" charset="0"/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285720" y="658494"/>
          <a:ext cx="8573286" cy="6025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214314"/>
                <a:gridCol w="785818"/>
                <a:gridCol w="1500924"/>
                <a:gridCol w="2786082"/>
              </a:tblGrid>
              <a:tr h="336376">
                <a:tc gridSpan="5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</a:rPr>
                        <a:t>DATOS</a:t>
                      </a:r>
                      <a:r>
                        <a:rPr lang="es-MX" sz="1600" b="1" baseline="0" dirty="0" smtClean="0">
                          <a:solidFill>
                            <a:schemeClr val="tx1"/>
                          </a:solidFill>
                        </a:rPr>
                        <a:t> DE IDENTIFICACIÓN DE LA ASIGNATURA</a:t>
                      </a:r>
                      <a:endParaRPr lang="es-MX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9892">
                <a:tc gridSpan="4">
                  <a:txBody>
                    <a:bodyPr/>
                    <a:lstStyle/>
                    <a:p>
                      <a:r>
                        <a:rPr lang="es-MX" sz="1600" b="1" dirty="0" smtClean="0"/>
                        <a:t>Nombre</a:t>
                      </a:r>
                      <a:r>
                        <a:rPr lang="es-MX" sz="1600" b="1" baseline="0" dirty="0" smtClean="0"/>
                        <a:t> de la materia:</a:t>
                      </a:r>
                      <a:endParaRPr lang="es-MX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 Clave:</a:t>
                      </a:r>
                      <a:endParaRPr lang="es-MX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620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Unidad Académica:</a:t>
                      </a:r>
                      <a:endParaRPr lang="es-MX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Programa Académico:</a:t>
                      </a:r>
                      <a:endParaRPr lang="es-MX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59102">
                <a:tc gridSpan="5">
                  <a:txBody>
                    <a:bodyPr/>
                    <a:lstStyle/>
                    <a:p>
                      <a:r>
                        <a:rPr lang="es-MX" sz="1600" b="1" dirty="0" smtClean="0"/>
                        <a:t>Área de conocimientos en el plan de estudios: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8360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baseline="0" smtClean="0"/>
                        <a:t>Es factible para </a:t>
                      </a:r>
                      <a:r>
                        <a:rPr lang="es-MX" sz="1600" b="1" baseline="0" dirty="0" smtClean="0"/>
                        <a:t>integrar asuntos de </a:t>
                      </a:r>
                      <a:r>
                        <a:rPr lang="es-MX" sz="1600" b="1" baseline="0" dirty="0" err="1" smtClean="0"/>
                        <a:t>transversalidad</a:t>
                      </a:r>
                      <a:r>
                        <a:rPr lang="es-MX" sz="1600" b="1" baseline="0" dirty="0" smtClean="0"/>
                        <a:t>:</a:t>
                      </a:r>
                      <a:r>
                        <a:rPr lang="es-MX" sz="1600" b="1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34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Ciclo</a:t>
                      </a:r>
                      <a:r>
                        <a:rPr lang="es-MX" sz="1600" b="1" baseline="0" dirty="0" smtClean="0"/>
                        <a:t> semestral : </a:t>
                      </a:r>
                      <a:endParaRPr lang="es-MX" sz="1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s-MX" sz="1600" b="1" dirty="0" smtClean="0"/>
                        <a:t>Orientación:</a:t>
                      </a:r>
                      <a:r>
                        <a:rPr lang="es-MX" sz="1600" b="1" baseline="0" dirty="0" smtClean="0"/>
                        <a:t>     </a:t>
                      </a:r>
                      <a:r>
                        <a:rPr lang="es-MX" sz="1600" b="1" dirty="0" smtClean="0"/>
                        <a:t>  Teórica__________      Práctica</a:t>
                      </a:r>
                      <a:r>
                        <a:rPr lang="es-MX" sz="1600" b="1" baseline="0" dirty="0" smtClean="0"/>
                        <a:t> ________</a:t>
                      </a:r>
                      <a:r>
                        <a:rPr lang="es-MX" sz="1600" b="1" dirty="0" smtClean="0"/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5148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Carácter:   Introductoria ______Obligatoria _____  Básica ______ Optativa ______</a:t>
                      </a:r>
                      <a:r>
                        <a:rPr lang="es-MX" sz="1600" b="1" baseline="0" dirty="0" smtClean="0"/>
                        <a:t> Libre ______</a:t>
                      </a:r>
                      <a:endParaRPr lang="es-MX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5148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Modalidad de trabajo:</a:t>
                      </a:r>
                      <a:r>
                        <a:rPr lang="es-MX" sz="1600" b="1" baseline="0" dirty="0" smtClean="0"/>
                        <a:t>  Curso _______  Taller _______  Seminario ______ Práctica ______</a:t>
                      </a:r>
                      <a:endParaRPr lang="es-MX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5910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Valor en créditos: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Página web de la materia: </a:t>
                      </a:r>
                    </a:p>
                    <a:p>
                      <a:endParaRPr lang="es-MX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25650">
                <a:tc gridSpan="5">
                  <a:txBody>
                    <a:bodyPr/>
                    <a:lstStyle/>
                    <a:p>
                      <a:r>
                        <a:rPr lang="es-MX" sz="1600" b="1" dirty="0" smtClean="0"/>
                        <a:t>Profesores que imparten</a:t>
                      </a:r>
                      <a:r>
                        <a:rPr lang="es-MX" sz="1600" b="1" baseline="0" dirty="0" smtClean="0"/>
                        <a:t> la asignatura:</a:t>
                      </a:r>
                    </a:p>
                    <a:p>
                      <a:endParaRPr lang="es-MX" sz="1600" b="1" baseline="0" dirty="0" smtClean="0"/>
                    </a:p>
                    <a:p>
                      <a:endParaRPr lang="es-MX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9892">
                <a:tc gridSpan="5">
                  <a:txBody>
                    <a:bodyPr/>
                    <a:lstStyle/>
                    <a:p>
                      <a:r>
                        <a:rPr lang="es-MX" sz="1600" b="1" dirty="0" smtClean="0"/>
                        <a:t>Prerrequisitos para cursar la materia:</a:t>
                      </a:r>
                      <a:endParaRPr lang="es-MX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81013">
                <a:tc gridSpan="5">
                  <a:txBody>
                    <a:bodyPr/>
                    <a:lstStyle/>
                    <a:p>
                      <a:r>
                        <a:rPr lang="es-MX" sz="1600" b="1" baseline="0" dirty="0" smtClean="0"/>
                        <a:t>Otros datos sobre la asignatura:</a:t>
                      </a:r>
                      <a:endParaRPr lang="es-MX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AA8F4B1-D38B-4126-9BEF-99B02507C991}" type="slidenum">
              <a:rPr lang="es-MX" smtClean="0"/>
              <a:pPr/>
              <a:t>9</a:t>
            </a:fld>
            <a:endParaRPr lang="es-MX"/>
          </a:p>
        </p:txBody>
      </p:sp>
      <p:pic>
        <p:nvPicPr>
          <p:cNvPr id="3" name="Picture 2" descr="C:\Users\Raquel\Pictures\ARQUITECTURA_files\13495-6.jpg"/>
          <p:cNvPicPr>
            <a:picLocks noChangeAspect="1" noChangeArrowheads="1"/>
          </p:cNvPicPr>
          <p:nvPr/>
        </p:nvPicPr>
        <p:blipFill>
          <a:blip r:embed="rId3" cstate="print">
            <a:lum bright="66000" contrast="-8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214546" y="142852"/>
            <a:ext cx="52863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PROGRAMA INSTITUCIONAL </a:t>
            </a:r>
            <a:r>
              <a:rPr lang="es-ES" sz="9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ORDENAMIENTO CURRICULAR</a:t>
            </a:r>
            <a:endParaRPr lang="es-MX" sz="900" dirty="0"/>
          </a:p>
        </p:txBody>
      </p:sp>
      <p:sp>
        <p:nvSpPr>
          <p:cNvPr id="5" name="4 Rectángulo"/>
          <p:cNvSpPr/>
          <p:nvPr/>
        </p:nvSpPr>
        <p:spPr>
          <a:xfrm>
            <a:off x="285720" y="142852"/>
            <a:ext cx="500066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57158" y="214290"/>
          <a:ext cx="357190" cy="357190"/>
        </p:xfrm>
        <a:graphic>
          <a:graphicData uri="http://schemas.openxmlformats.org/presentationml/2006/ole">
            <p:oleObj spid="_x0000_s2050" name="CorelDRAW" r:id="rId4" imgW="2030400" imgH="1839960" progId="">
              <p:embed/>
            </p:oleObj>
          </a:graphicData>
        </a:graphic>
      </p:graphicFrame>
      <p:sp>
        <p:nvSpPr>
          <p:cNvPr id="7" name="6 Rectángulo"/>
          <p:cNvSpPr/>
          <p:nvPr/>
        </p:nvSpPr>
        <p:spPr>
          <a:xfrm>
            <a:off x="8501090" y="214290"/>
            <a:ext cx="42862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8715404" y="428604"/>
            <a:ext cx="142876" cy="152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8715404" y="285728"/>
            <a:ext cx="142876" cy="1428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8572528" y="357166"/>
            <a:ext cx="214314" cy="22383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8572528" y="285728"/>
            <a:ext cx="142876" cy="1428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8643966" y="35716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Brush Script MT" pitchFamily="66" charset="0"/>
              </a:rPr>
              <a:t>C</a:t>
            </a:r>
            <a:endParaRPr lang="es-MX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429652" y="142852"/>
            <a:ext cx="31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  <a:latin typeface="Brush Script MT" pitchFamily="66" charset="0"/>
              </a:rPr>
              <a:t>P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501090" y="214290"/>
            <a:ext cx="296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Brush Script MT" pitchFamily="66" charset="0"/>
              </a:rPr>
              <a:t>I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8572528" y="28572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Brush Script MT" pitchFamily="66" charset="0"/>
              </a:rPr>
              <a:t>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7158" y="714356"/>
            <a:ext cx="8429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/>
              <a:t> </a:t>
            </a:r>
            <a:endParaRPr lang="es-MX" sz="1200" dirty="0" smtClean="0"/>
          </a:p>
          <a:p>
            <a:pPr algn="just"/>
            <a:r>
              <a:rPr lang="es-ES" sz="1200" dirty="0" smtClean="0"/>
              <a:t> </a:t>
            </a:r>
            <a:endParaRPr lang="es-MX" sz="1200" dirty="0" smtClean="0"/>
          </a:p>
          <a:p>
            <a:pPr algn="just"/>
            <a:r>
              <a:rPr lang="es-ES" sz="1200" dirty="0" smtClean="0"/>
              <a:t> </a:t>
            </a:r>
            <a:endParaRPr lang="es-MX" sz="1200" dirty="0" smtClean="0"/>
          </a:p>
          <a:p>
            <a:pPr algn="just"/>
            <a:endParaRPr lang="es-MX" sz="1200" dirty="0" smtClean="0"/>
          </a:p>
          <a:p>
            <a:endParaRPr lang="es-MX" sz="12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85720" y="857232"/>
            <a:ext cx="857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         </a:t>
            </a:r>
            <a:endParaRPr lang="es-MX" sz="1200" dirty="0"/>
          </a:p>
        </p:txBody>
      </p:sp>
      <p:pic>
        <p:nvPicPr>
          <p:cNvPr id="18" name="Picture 2" descr="C:\Users\Raquel\Pictures\ARQUITECTURA_files\13495-6.jpg"/>
          <p:cNvPicPr>
            <a:picLocks noChangeAspect="1" noChangeArrowheads="1"/>
          </p:cNvPicPr>
          <p:nvPr/>
        </p:nvPicPr>
        <p:blipFill>
          <a:blip r:embed="rId3" cstate="print">
            <a:lum bright="66000" contrast="-86000"/>
          </a:blip>
          <a:srcRect/>
          <a:stretch>
            <a:fillRect/>
          </a:stretch>
        </p:blipFill>
        <p:spPr bwMode="auto">
          <a:xfrm>
            <a:off x="8215338" y="0"/>
            <a:ext cx="92866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7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46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14282" y="857232"/>
            <a:ext cx="8786874" cy="550072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928794" y="1071546"/>
            <a:ext cx="4778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COMPONENTES PARA PROGRAMACIÓN DE </a:t>
            </a:r>
            <a:r>
              <a:rPr lang="es-MX" b="1" dirty="0" err="1" smtClean="0"/>
              <a:t>UDIs</a:t>
            </a:r>
            <a:endParaRPr lang="es-MX" sz="1600" dirty="0">
              <a:latin typeface="Arial Black" pitchFamily="34" charset="0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28596" y="2071678"/>
            <a:ext cx="1071570" cy="23574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1643042" y="2071678"/>
            <a:ext cx="1071570" cy="23574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derecha"/>
          <p:cNvSpPr/>
          <p:nvPr/>
        </p:nvSpPr>
        <p:spPr>
          <a:xfrm>
            <a:off x="1500166" y="3000372"/>
            <a:ext cx="142876" cy="35719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Elipse"/>
          <p:cNvSpPr/>
          <p:nvPr/>
        </p:nvSpPr>
        <p:spPr>
          <a:xfrm>
            <a:off x="5357818" y="2071678"/>
            <a:ext cx="1000132" cy="23574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Elipse"/>
          <p:cNvSpPr/>
          <p:nvPr/>
        </p:nvSpPr>
        <p:spPr>
          <a:xfrm>
            <a:off x="2928926" y="2071678"/>
            <a:ext cx="1000132" cy="23574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Elipse"/>
          <p:cNvSpPr/>
          <p:nvPr/>
        </p:nvSpPr>
        <p:spPr>
          <a:xfrm>
            <a:off x="4071934" y="2071678"/>
            <a:ext cx="1143008" cy="23574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Elipse"/>
          <p:cNvSpPr/>
          <p:nvPr/>
        </p:nvSpPr>
        <p:spPr>
          <a:xfrm>
            <a:off x="6572264" y="2071678"/>
            <a:ext cx="928694" cy="23574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9" name="28 Flecha derecha"/>
          <p:cNvSpPr/>
          <p:nvPr/>
        </p:nvSpPr>
        <p:spPr>
          <a:xfrm>
            <a:off x="2714612" y="2928934"/>
            <a:ext cx="214314" cy="35719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Flecha derecha"/>
          <p:cNvSpPr/>
          <p:nvPr/>
        </p:nvSpPr>
        <p:spPr>
          <a:xfrm>
            <a:off x="5214942" y="2928934"/>
            <a:ext cx="142876" cy="35719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Flecha derecha"/>
          <p:cNvSpPr/>
          <p:nvPr/>
        </p:nvSpPr>
        <p:spPr>
          <a:xfrm>
            <a:off x="3929058" y="2928934"/>
            <a:ext cx="142876" cy="35719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CuadroTexto"/>
          <p:cNvSpPr txBox="1"/>
          <p:nvPr/>
        </p:nvSpPr>
        <p:spPr>
          <a:xfrm>
            <a:off x="428596" y="2285992"/>
            <a:ext cx="10715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         1.  </a:t>
            </a:r>
          </a:p>
          <a:p>
            <a:pPr algn="ctr"/>
            <a:r>
              <a:rPr lang="es-ES_tradnl" sz="1400" b="1" dirty="0" smtClean="0"/>
              <a:t>Presen-</a:t>
            </a:r>
          </a:p>
          <a:p>
            <a:pPr algn="ctr"/>
            <a:r>
              <a:rPr lang="es-ES_tradnl" sz="1400" b="1" dirty="0" smtClean="0"/>
              <a:t> </a:t>
            </a:r>
            <a:r>
              <a:rPr lang="es-ES_tradnl" sz="1400" b="1" dirty="0" err="1" smtClean="0"/>
              <a:t>tación</a:t>
            </a:r>
            <a:r>
              <a:rPr lang="es-ES_tradnl" sz="1400" b="1" dirty="0" smtClean="0"/>
              <a:t> </a:t>
            </a:r>
          </a:p>
          <a:p>
            <a:pPr algn="ctr"/>
            <a:r>
              <a:rPr lang="es-ES_tradnl" sz="1400" b="1" dirty="0" smtClean="0"/>
              <a:t>general</a:t>
            </a:r>
          </a:p>
          <a:p>
            <a:pPr algn="ctr"/>
            <a:r>
              <a:rPr lang="es-ES_tradnl" sz="1400" b="1" dirty="0" smtClean="0"/>
              <a:t>de la</a:t>
            </a:r>
          </a:p>
          <a:p>
            <a:pPr algn="ctr"/>
            <a:r>
              <a:rPr lang="es-ES_tradnl" sz="1400" b="1" dirty="0" smtClean="0"/>
              <a:t> asignatura</a:t>
            </a:r>
          </a:p>
          <a:p>
            <a:pPr algn="ctr"/>
            <a:endParaRPr lang="es-ES_tradnl" sz="1400" b="1" dirty="0" smtClean="0"/>
          </a:p>
          <a:p>
            <a:pPr algn="ctr"/>
            <a:endParaRPr lang="es-MX" sz="1400" b="1" dirty="0" smtClean="0"/>
          </a:p>
          <a:p>
            <a:pPr algn="ctr"/>
            <a:endParaRPr lang="es-MX" sz="14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714480" y="2357430"/>
            <a:ext cx="1005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2</a:t>
            </a:r>
            <a:r>
              <a:rPr lang="es-ES_tradnl" sz="1400" b="1" dirty="0" smtClean="0"/>
              <a:t>.  </a:t>
            </a:r>
          </a:p>
          <a:p>
            <a:pPr algn="ctr"/>
            <a:r>
              <a:rPr lang="es-ES_tradnl" sz="1400" b="1" dirty="0" smtClean="0"/>
              <a:t>Objetivos terminales</a:t>
            </a:r>
          </a:p>
          <a:p>
            <a:pPr algn="ctr"/>
            <a:r>
              <a:rPr lang="es-ES_tradnl" sz="1400" b="1" dirty="0" smtClean="0"/>
              <a:t> del </a:t>
            </a:r>
          </a:p>
          <a:p>
            <a:pPr algn="ctr"/>
            <a:r>
              <a:rPr lang="es-ES_tradnl" sz="1400" b="1" dirty="0" smtClean="0"/>
              <a:t> programa</a:t>
            </a:r>
          </a:p>
          <a:p>
            <a:pPr algn="ctr"/>
            <a:endParaRPr lang="es-MX" sz="14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2928926" y="2428868"/>
            <a:ext cx="10276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es-ES_tradnl" sz="1400" b="1" dirty="0" smtClean="0"/>
              <a:t>3.</a:t>
            </a:r>
          </a:p>
          <a:p>
            <a:pPr marL="342900" lvl="0" indent="-342900" algn="ctr"/>
            <a:r>
              <a:rPr lang="es-ES_tradnl" sz="1400" b="1" dirty="0" smtClean="0"/>
              <a:t>Estructura </a:t>
            </a:r>
          </a:p>
          <a:p>
            <a:pPr marL="342900" lvl="0" indent="-342900" algn="ctr"/>
            <a:r>
              <a:rPr lang="es-ES_tradnl" sz="1400" b="1" dirty="0" smtClean="0"/>
              <a:t>de </a:t>
            </a:r>
          </a:p>
          <a:p>
            <a:pPr marL="342900" lvl="0" indent="-342900" algn="ctr"/>
            <a:r>
              <a:rPr lang="es-ES_tradnl" sz="1400" b="1" dirty="0" smtClean="0"/>
              <a:t>contenidos </a:t>
            </a:r>
          </a:p>
          <a:p>
            <a:pPr algn="ctr"/>
            <a:endParaRPr lang="es-MX" sz="14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4071934" y="2357430"/>
            <a:ext cx="1214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4. </a:t>
            </a:r>
            <a:r>
              <a:rPr lang="es-ES_tradnl" sz="1400" b="1" dirty="0" smtClean="0"/>
              <a:t>        </a:t>
            </a:r>
          </a:p>
          <a:p>
            <a:pPr algn="ctr"/>
            <a:r>
              <a:rPr lang="es-ES_tradnl" sz="1400" b="1" dirty="0" smtClean="0"/>
              <a:t>Repertorio </a:t>
            </a:r>
          </a:p>
          <a:p>
            <a:pPr algn="ctr"/>
            <a:r>
              <a:rPr lang="es-ES_tradnl" sz="1400" b="1" dirty="0" smtClean="0"/>
              <a:t>de competencias compartidas</a:t>
            </a:r>
          </a:p>
          <a:p>
            <a:pPr algn="ctr"/>
            <a:r>
              <a:rPr lang="es-ES_tradnl" sz="1400" b="1" dirty="0" smtClean="0"/>
              <a:t>y competen-</a:t>
            </a:r>
          </a:p>
          <a:p>
            <a:pPr algn="ctr"/>
            <a:r>
              <a:rPr lang="es-ES_tradnl" sz="1400" b="1" dirty="0" err="1" smtClean="0"/>
              <a:t>cias</a:t>
            </a:r>
            <a:r>
              <a:rPr lang="es-ES_tradnl" sz="1400" b="1" dirty="0" smtClean="0"/>
              <a:t> </a:t>
            </a:r>
            <a:r>
              <a:rPr lang="es-ES_tradnl" sz="1400" b="1" dirty="0" err="1" smtClean="0"/>
              <a:t>especí</a:t>
            </a:r>
            <a:r>
              <a:rPr lang="es-ES_tradnl" sz="1400" b="1" dirty="0" smtClean="0"/>
              <a:t>-</a:t>
            </a:r>
          </a:p>
          <a:p>
            <a:pPr algn="ctr"/>
            <a:r>
              <a:rPr lang="es-ES_tradnl" sz="1400" b="1" dirty="0" err="1" smtClean="0"/>
              <a:t>ficas</a:t>
            </a:r>
            <a:endParaRPr lang="es-MX" sz="14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214942" y="2428868"/>
            <a:ext cx="1214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400" b="1" dirty="0" smtClean="0"/>
              <a:t>5.   </a:t>
            </a:r>
          </a:p>
          <a:p>
            <a:pPr lvl="0" algn="ctr"/>
            <a:r>
              <a:rPr lang="es-ES" sz="1400" b="1" dirty="0" smtClean="0"/>
              <a:t>   Resultados </a:t>
            </a:r>
          </a:p>
          <a:p>
            <a:pPr lvl="0" algn="ctr"/>
            <a:r>
              <a:rPr lang="es-ES" sz="1400" b="1" dirty="0" smtClean="0"/>
              <a:t>de</a:t>
            </a:r>
          </a:p>
          <a:p>
            <a:pPr lvl="0" algn="ctr"/>
            <a:r>
              <a:rPr lang="es-ES" sz="1400" b="1" dirty="0" smtClean="0"/>
              <a:t>  aprendizaje</a:t>
            </a:r>
          </a:p>
          <a:p>
            <a:pPr lvl="0" algn="ctr"/>
            <a:r>
              <a:rPr lang="es-ES" sz="1400" b="1" dirty="0" smtClean="0"/>
              <a:t> esperados</a:t>
            </a:r>
          </a:p>
          <a:p>
            <a:pPr algn="ctr"/>
            <a:endParaRPr lang="es-MX" sz="1400" dirty="0"/>
          </a:p>
        </p:txBody>
      </p:sp>
      <p:sp>
        <p:nvSpPr>
          <p:cNvPr id="37" name="36 Flecha derecha"/>
          <p:cNvSpPr/>
          <p:nvPr/>
        </p:nvSpPr>
        <p:spPr>
          <a:xfrm>
            <a:off x="7500958" y="3000372"/>
            <a:ext cx="142876" cy="35719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37 Flecha derecha"/>
          <p:cNvSpPr/>
          <p:nvPr/>
        </p:nvSpPr>
        <p:spPr>
          <a:xfrm>
            <a:off x="6357950" y="3000372"/>
            <a:ext cx="214314" cy="35719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CuadroTexto"/>
          <p:cNvSpPr txBox="1"/>
          <p:nvPr/>
        </p:nvSpPr>
        <p:spPr>
          <a:xfrm>
            <a:off x="6500826" y="2571744"/>
            <a:ext cx="102592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S" sz="1400" b="1" dirty="0" smtClean="0"/>
              <a:t>6.</a:t>
            </a:r>
          </a:p>
          <a:p>
            <a:pPr lvl="0" algn="ctr"/>
            <a:r>
              <a:rPr lang="es-ES" sz="1400" b="1" dirty="0" smtClean="0"/>
              <a:t>Criterios</a:t>
            </a:r>
          </a:p>
          <a:p>
            <a:pPr lvl="0" algn="ctr"/>
            <a:r>
              <a:rPr lang="es-ES" sz="1400" b="1" dirty="0" smtClean="0"/>
              <a:t> de</a:t>
            </a:r>
          </a:p>
          <a:p>
            <a:pPr lvl="0" algn="ctr"/>
            <a:r>
              <a:rPr lang="es-ES" sz="1400" b="1" dirty="0" smtClean="0"/>
              <a:t> evaluación</a:t>
            </a:r>
          </a:p>
          <a:p>
            <a:pPr algn="ctr"/>
            <a:endParaRPr lang="es-MX" sz="1400" dirty="0"/>
          </a:p>
        </p:txBody>
      </p:sp>
      <p:sp>
        <p:nvSpPr>
          <p:cNvPr id="40" name="39 Elipse"/>
          <p:cNvSpPr/>
          <p:nvPr/>
        </p:nvSpPr>
        <p:spPr>
          <a:xfrm>
            <a:off x="7643834" y="2071678"/>
            <a:ext cx="1000132" cy="235745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1" name="40 CuadroTexto"/>
          <p:cNvSpPr txBox="1"/>
          <p:nvPr/>
        </p:nvSpPr>
        <p:spPr>
          <a:xfrm>
            <a:off x="7572396" y="2643182"/>
            <a:ext cx="1074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S" sz="1400" b="1" dirty="0" smtClean="0"/>
              <a:t>7.</a:t>
            </a:r>
          </a:p>
          <a:p>
            <a:pPr lvl="0" algn="ctr"/>
            <a:r>
              <a:rPr lang="es-ES" sz="1400" b="1" dirty="0" smtClean="0"/>
              <a:t> Bibliografía</a:t>
            </a:r>
          </a:p>
          <a:p>
            <a:pPr lvl="0" algn="ctr"/>
            <a:r>
              <a:rPr lang="es-ES" sz="1400" b="1" dirty="0" smtClean="0"/>
              <a:t> de apoyo</a:t>
            </a:r>
          </a:p>
          <a:p>
            <a:pPr algn="ctr"/>
            <a:endParaRPr lang="es-MX" sz="1400" dirty="0"/>
          </a:p>
        </p:txBody>
      </p:sp>
      <p:sp>
        <p:nvSpPr>
          <p:cNvPr id="42" name="41 Elipse"/>
          <p:cNvSpPr/>
          <p:nvPr/>
        </p:nvSpPr>
        <p:spPr>
          <a:xfrm>
            <a:off x="1714480" y="4857760"/>
            <a:ext cx="5786478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Planeación didáctica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43" name="42 Flecha curvada hacia la izquierda"/>
          <p:cNvSpPr/>
          <p:nvPr/>
        </p:nvSpPr>
        <p:spPr>
          <a:xfrm rot="3056156">
            <a:off x="7422583" y="3660804"/>
            <a:ext cx="894475" cy="2556112"/>
          </a:xfrm>
          <a:prstGeom prst="curved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4" name="43 Flecha curvada hacia la derecha"/>
          <p:cNvSpPr/>
          <p:nvPr/>
        </p:nvSpPr>
        <p:spPr>
          <a:xfrm rot="18438024">
            <a:off x="778118" y="3661508"/>
            <a:ext cx="928662" cy="2571768"/>
          </a:xfrm>
          <a:prstGeom prst="curv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45" name="Picture 2" descr="C:\Users\Raquel\Pictures\ARQUITECTURA_files\13495-6.jpg"/>
          <p:cNvPicPr>
            <a:picLocks noChangeAspect="1" noChangeArrowheads="1"/>
          </p:cNvPicPr>
          <p:nvPr/>
        </p:nvPicPr>
        <p:blipFill>
          <a:blip r:embed="rId3" cstate="print">
            <a:lum bright="66000" contrast="-86000"/>
          </a:blip>
          <a:srcRect/>
          <a:stretch>
            <a:fillRect/>
          </a:stretch>
        </p:blipFill>
        <p:spPr bwMode="auto">
          <a:xfrm>
            <a:off x="8429652" y="6429396"/>
            <a:ext cx="714348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C:\Users\Raquel\Pictures\ARQUITECTURA_files\13495-6.jpg"/>
          <p:cNvPicPr>
            <a:picLocks noChangeAspect="1" noChangeArrowheads="1"/>
          </p:cNvPicPr>
          <p:nvPr/>
        </p:nvPicPr>
        <p:blipFill>
          <a:blip r:embed="rId3" cstate="print">
            <a:lum bright="66000" contrast="-86000"/>
          </a:blip>
          <a:srcRect/>
          <a:stretch>
            <a:fillRect/>
          </a:stretch>
        </p:blipFill>
        <p:spPr bwMode="auto">
          <a:xfrm>
            <a:off x="7929586" y="6429396"/>
            <a:ext cx="714348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 descr="C:\Users\Raquel\Pictures\ARQUITECTURA_files\13495-6.jpg"/>
          <p:cNvPicPr>
            <a:picLocks noChangeAspect="1" noChangeArrowheads="1"/>
          </p:cNvPicPr>
          <p:nvPr/>
        </p:nvPicPr>
        <p:blipFill>
          <a:blip r:embed="rId3" cstate="print">
            <a:lum bright="66000" contrast="-86000"/>
          </a:blip>
          <a:srcRect/>
          <a:stretch>
            <a:fillRect/>
          </a:stretch>
        </p:blipFill>
        <p:spPr bwMode="auto">
          <a:xfrm>
            <a:off x="7786710" y="0"/>
            <a:ext cx="714348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 descr="C:\Users\Raquel\Pictures\ARQUITECTURA_files\13495-6.jpg"/>
          <p:cNvPicPr>
            <a:picLocks noChangeAspect="1" noChangeArrowheads="1"/>
          </p:cNvPicPr>
          <p:nvPr/>
        </p:nvPicPr>
        <p:blipFill>
          <a:blip r:embed="rId3" cstate="print">
            <a:lum bright="66000" contrast="-86000"/>
          </a:blip>
          <a:srcRect/>
          <a:stretch>
            <a:fillRect/>
          </a:stretch>
        </p:blipFill>
        <p:spPr bwMode="auto">
          <a:xfrm>
            <a:off x="8429652" y="357166"/>
            <a:ext cx="714348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1358</Words>
  <Application>Microsoft Office PowerPoint</Application>
  <PresentationFormat>Presentación en pantalla (4:3)</PresentationFormat>
  <Paragraphs>457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CorelDRAW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Raquel</dc:creator>
  <cp:lastModifiedBy>Raquel</cp:lastModifiedBy>
  <cp:revision>17</cp:revision>
  <dcterms:created xsi:type="dcterms:W3CDTF">2013-06-03T01:25:32Z</dcterms:created>
  <dcterms:modified xsi:type="dcterms:W3CDTF">2013-06-03T16:39:25Z</dcterms:modified>
</cp:coreProperties>
</file>